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2DBCAA-57D0-4601-AC11-438A5AD411EE}" v="73" dt="2022-06-28T12:21:22.75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42349" y="897606"/>
            <a:ext cx="305930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4417943" cy="48386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7866" y="1323975"/>
            <a:ext cx="3676650" cy="249554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017827" y="376524"/>
            <a:ext cx="1941195" cy="320040"/>
          </a:xfrm>
          <a:custGeom>
            <a:avLst/>
            <a:gdLst/>
            <a:ahLst/>
            <a:cxnLst/>
            <a:rect l="l" t="t" r="r" b="b"/>
            <a:pathLst>
              <a:path w="1941195" h="320040">
                <a:moveTo>
                  <a:pt x="1941050" y="320040"/>
                </a:moveTo>
                <a:lnTo>
                  <a:pt x="0" y="320040"/>
                </a:lnTo>
                <a:lnTo>
                  <a:pt x="0" y="0"/>
                </a:lnTo>
                <a:lnTo>
                  <a:pt x="1941050" y="0"/>
                </a:lnTo>
                <a:lnTo>
                  <a:pt x="1941050" y="320040"/>
                </a:lnTo>
                <a:close/>
              </a:path>
            </a:pathLst>
          </a:custGeom>
          <a:solidFill>
            <a:srgbClr val="A4D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0"/>
            <a:ext cx="3125470" cy="5143500"/>
          </a:xfrm>
          <a:custGeom>
            <a:avLst/>
            <a:gdLst/>
            <a:ahLst/>
            <a:cxnLst/>
            <a:rect l="l" t="t" r="r" b="b"/>
            <a:pathLst>
              <a:path w="3125470" h="5143500">
                <a:moveTo>
                  <a:pt x="1694662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1694662" y="0"/>
                </a:lnTo>
                <a:lnTo>
                  <a:pt x="1790852" y="61666"/>
                </a:lnTo>
                <a:lnTo>
                  <a:pt x="1830228" y="88722"/>
                </a:lnTo>
                <a:lnTo>
                  <a:pt x="1869154" y="116380"/>
                </a:lnTo>
                <a:lnTo>
                  <a:pt x="1907621" y="144633"/>
                </a:lnTo>
                <a:lnTo>
                  <a:pt x="1945623" y="173474"/>
                </a:lnTo>
                <a:lnTo>
                  <a:pt x="1983154" y="202897"/>
                </a:lnTo>
                <a:lnTo>
                  <a:pt x="2020206" y="232894"/>
                </a:lnTo>
                <a:lnTo>
                  <a:pt x="2056774" y="263459"/>
                </a:lnTo>
                <a:lnTo>
                  <a:pt x="2092849" y="294586"/>
                </a:lnTo>
                <a:lnTo>
                  <a:pt x="2128427" y="326267"/>
                </a:lnTo>
                <a:lnTo>
                  <a:pt x="2163499" y="358496"/>
                </a:lnTo>
                <a:lnTo>
                  <a:pt x="2198060" y="391267"/>
                </a:lnTo>
                <a:lnTo>
                  <a:pt x="2232102" y="424572"/>
                </a:lnTo>
                <a:lnTo>
                  <a:pt x="2265619" y="458405"/>
                </a:lnTo>
                <a:lnTo>
                  <a:pt x="2298605" y="492759"/>
                </a:lnTo>
                <a:lnTo>
                  <a:pt x="2331051" y="527628"/>
                </a:lnTo>
                <a:lnTo>
                  <a:pt x="2362953" y="563004"/>
                </a:lnTo>
                <a:lnTo>
                  <a:pt x="2394302" y="598881"/>
                </a:lnTo>
                <a:lnTo>
                  <a:pt x="2425093" y="635253"/>
                </a:lnTo>
                <a:lnTo>
                  <a:pt x="2455318" y="672112"/>
                </a:lnTo>
                <a:lnTo>
                  <a:pt x="2484971" y="709452"/>
                </a:lnTo>
                <a:lnTo>
                  <a:pt x="2514045" y="747267"/>
                </a:lnTo>
                <a:lnTo>
                  <a:pt x="2542534" y="785549"/>
                </a:lnTo>
                <a:lnTo>
                  <a:pt x="2570431" y="824292"/>
                </a:lnTo>
                <a:lnTo>
                  <a:pt x="2597729" y="863488"/>
                </a:lnTo>
                <a:lnTo>
                  <a:pt x="2624421" y="903133"/>
                </a:lnTo>
                <a:lnTo>
                  <a:pt x="2650501" y="943218"/>
                </a:lnTo>
                <a:lnTo>
                  <a:pt x="2675962" y="983737"/>
                </a:lnTo>
                <a:lnTo>
                  <a:pt x="2700797" y="1024683"/>
                </a:lnTo>
                <a:lnTo>
                  <a:pt x="2725000" y="1066050"/>
                </a:lnTo>
                <a:lnTo>
                  <a:pt x="2748563" y="1107831"/>
                </a:lnTo>
                <a:lnTo>
                  <a:pt x="2771481" y="1150019"/>
                </a:lnTo>
                <a:lnTo>
                  <a:pt x="2793746" y="1192607"/>
                </a:lnTo>
                <a:lnTo>
                  <a:pt x="2815352" y="1235589"/>
                </a:lnTo>
                <a:lnTo>
                  <a:pt x="2836292" y="1278958"/>
                </a:lnTo>
                <a:lnTo>
                  <a:pt x="2856559" y="1322708"/>
                </a:lnTo>
                <a:lnTo>
                  <a:pt x="2876147" y="1366831"/>
                </a:lnTo>
                <a:lnTo>
                  <a:pt x="2895049" y="1411322"/>
                </a:lnTo>
                <a:lnTo>
                  <a:pt x="2913259" y="1456172"/>
                </a:lnTo>
                <a:lnTo>
                  <a:pt x="2930768" y="1501376"/>
                </a:lnTo>
                <a:lnTo>
                  <a:pt x="2947572" y="1546927"/>
                </a:lnTo>
                <a:lnTo>
                  <a:pt x="2963663" y="1592819"/>
                </a:lnTo>
                <a:lnTo>
                  <a:pt x="2979034" y="1639043"/>
                </a:lnTo>
                <a:lnTo>
                  <a:pt x="2993679" y="1685594"/>
                </a:lnTo>
                <a:lnTo>
                  <a:pt x="3007591" y="1732466"/>
                </a:lnTo>
                <a:lnTo>
                  <a:pt x="3020763" y="1779650"/>
                </a:lnTo>
                <a:lnTo>
                  <a:pt x="3033189" y="1827142"/>
                </a:lnTo>
                <a:lnTo>
                  <a:pt x="3044862" y="1874933"/>
                </a:lnTo>
                <a:lnTo>
                  <a:pt x="3055775" y="1923018"/>
                </a:lnTo>
                <a:lnTo>
                  <a:pt x="3065921" y="1971389"/>
                </a:lnTo>
                <a:lnTo>
                  <a:pt x="3075294" y="2020039"/>
                </a:lnTo>
                <a:lnTo>
                  <a:pt x="3083888" y="2068963"/>
                </a:lnTo>
                <a:lnTo>
                  <a:pt x="3091695" y="2118154"/>
                </a:lnTo>
                <a:lnTo>
                  <a:pt x="3098708" y="2167604"/>
                </a:lnTo>
                <a:lnTo>
                  <a:pt x="3104922" y="2217307"/>
                </a:lnTo>
                <a:lnTo>
                  <a:pt x="3110328" y="2267256"/>
                </a:lnTo>
                <a:lnTo>
                  <a:pt x="3114922" y="2317445"/>
                </a:lnTo>
                <a:lnTo>
                  <a:pt x="3118695" y="2367867"/>
                </a:lnTo>
                <a:lnTo>
                  <a:pt x="3121641" y="2418515"/>
                </a:lnTo>
                <a:lnTo>
                  <a:pt x="3123754" y="2469383"/>
                </a:lnTo>
                <a:lnTo>
                  <a:pt x="3125027" y="2520463"/>
                </a:lnTo>
                <a:lnTo>
                  <a:pt x="3125452" y="2571749"/>
                </a:lnTo>
                <a:lnTo>
                  <a:pt x="3125027" y="2623036"/>
                </a:lnTo>
                <a:lnTo>
                  <a:pt x="3123754" y="2674116"/>
                </a:lnTo>
                <a:lnTo>
                  <a:pt x="3121641" y="2724984"/>
                </a:lnTo>
                <a:lnTo>
                  <a:pt x="3118695" y="2775632"/>
                </a:lnTo>
                <a:lnTo>
                  <a:pt x="3114922" y="2826054"/>
                </a:lnTo>
                <a:lnTo>
                  <a:pt x="3110328" y="2876243"/>
                </a:lnTo>
                <a:lnTo>
                  <a:pt x="3104922" y="2926192"/>
                </a:lnTo>
                <a:lnTo>
                  <a:pt x="3098708" y="2975895"/>
                </a:lnTo>
                <a:lnTo>
                  <a:pt x="3091695" y="3025345"/>
                </a:lnTo>
                <a:lnTo>
                  <a:pt x="3083888" y="3074536"/>
                </a:lnTo>
                <a:lnTo>
                  <a:pt x="3075294" y="3123460"/>
                </a:lnTo>
                <a:lnTo>
                  <a:pt x="3065921" y="3172111"/>
                </a:lnTo>
                <a:lnTo>
                  <a:pt x="3055775" y="3220482"/>
                </a:lnTo>
                <a:lnTo>
                  <a:pt x="3044862" y="3268566"/>
                </a:lnTo>
                <a:lnTo>
                  <a:pt x="3033189" y="3316357"/>
                </a:lnTo>
                <a:lnTo>
                  <a:pt x="3020763" y="3363849"/>
                </a:lnTo>
                <a:lnTo>
                  <a:pt x="3007591" y="3411033"/>
                </a:lnTo>
                <a:lnTo>
                  <a:pt x="2993679" y="3457905"/>
                </a:lnTo>
                <a:lnTo>
                  <a:pt x="2979034" y="3504456"/>
                </a:lnTo>
                <a:lnTo>
                  <a:pt x="2963663" y="3550681"/>
                </a:lnTo>
                <a:lnTo>
                  <a:pt x="2947572" y="3596572"/>
                </a:lnTo>
                <a:lnTo>
                  <a:pt x="2930768" y="3642123"/>
                </a:lnTo>
                <a:lnTo>
                  <a:pt x="2913259" y="3687327"/>
                </a:lnTo>
                <a:lnTo>
                  <a:pt x="2895049" y="3732178"/>
                </a:lnTo>
                <a:lnTo>
                  <a:pt x="2876147" y="3776668"/>
                </a:lnTo>
                <a:lnTo>
                  <a:pt x="2856559" y="3820791"/>
                </a:lnTo>
                <a:lnTo>
                  <a:pt x="2836292" y="3864541"/>
                </a:lnTo>
                <a:lnTo>
                  <a:pt x="2815352" y="3907910"/>
                </a:lnTo>
                <a:lnTo>
                  <a:pt x="2793746" y="3950892"/>
                </a:lnTo>
                <a:lnTo>
                  <a:pt x="2771481" y="3993481"/>
                </a:lnTo>
                <a:lnTo>
                  <a:pt x="2748563" y="4035669"/>
                </a:lnTo>
                <a:lnTo>
                  <a:pt x="2725000" y="4077450"/>
                </a:lnTo>
                <a:lnTo>
                  <a:pt x="2700797" y="4118817"/>
                </a:lnTo>
                <a:lnTo>
                  <a:pt x="2675962" y="4159763"/>
                </a:lnTo>
                <a:lnTo>
                  <a:pt x="2650501" y="4200282"/>
                </a:lnTo>
                <a:lnTo>
                  <a:pt x="2624421" y="4240367"/>
                </a:lnTo>
                <a:lnTo>
                  <a:pt x="2597729" y="4280011"/>
                </a:lnTo>
                <a:lnTo>
                  <a:pt x="2570431" y="4319208"/>
                </a:lnTo>
                <a:lnTo>
                  <a:pt x="2542534" y="4357951"/>
                </a:lnTo>
                <a:lnTo>
                  <a:pt x="2514045" y="4396233"/>
                </a:lnTo>
                <a:lnTo>
                  <a:pt x="2484971" y="4434047"/>
                </a:lnTo>
                <a:lnTo>
                  <a:pt x="2455318" y="4471388"/>
                </a:lnTo>
                <a:lnTo>
                  <a:pt x="2425093" y="4508247"/>
                </a:lnTo>
                <a:lnTo>
                  <a:pt x="2394302" y="4544618"/>
                </a:lnTo>
                <a:lnTo>
                  <a:pt x="2362953" y="4580496"/>
                </a:lnTo>
                <a:lnTo>
                  <a:pt x="2331051" y="4615872"/>
                </a:lnTo>
                <a:lnTo>
                  <a:pt x="2298605" y="4650741"/>
                </a:lnTo>
                <a:lnTo>
                  <a:pt x="2265619" y="4685095"/>
                </a:lnTo>
                <a:lnTo>
                  <a:pt x="2232102" y="4718928"/>
                </a:lnTo>
                <a:lnTo>
                  <a:pt x="2198060" y="4752233"/>
                </a:lnTo>
                <a:lnTo>
                  <a:pt x="2163499" y="4785003"/>
                </a:lnTo>
                <a:lnTo>
                  <a:pt x="2128427" y="4817233"/>
                </a:lnTo>
                <a:lnTo>
                  <a:pt x="2092849" y="4848914"/>
                </a:lnTo>
                <a:lnTo>
                  <a:pt x="2056774" y="4880041"/>
                </a:lnTo>
                <a:lnTo>
                  <a:pt x="2020206" y="4910606"/>
                </a:lnTo>
                <a:lnTo>
                  <a:pt x="1983154" y="4940603"/>
                </a:lnTo>
                <a:lnTo>
                  <a:pt x="1945623" y="4970026"/>
                </a:lnTo>
                <a:lnTo>
                  <a:pt x="1907621" y="4998867"/>
                </a:lnTo>
                <a:lnTo>
                  <a:pt x="1869154" y="5027120"/>
                </a:lnTo>
                <a:lnTo>
                  <a:pt x="1830228" y="5054778"/>
                </a:lnTo>
                <a:lnTo>
                  <a:pt x="1790852" y="5081834"/>
                </a:lnTo>
                <a:lnTo>
                  <a:pt x="1694662" y="5143499"/>
                </a:lnTo>
                <a:close/>
              </a:path>
            </a:pathLst>
          </a:custGeom>
          <a:solidFill>
            <a:srgbClr val="A4D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1642" y="353157"/>
            <a:ext cx="8800714" cy="345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35062" y="2254457"/>
            <a:ext cx="3971290" cy="141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://www.itl.nist.gov/iaui/vip/cs_links/EMNIST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1150" y="1895072"/>
            <a:ext cx="614172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266315" algn="l"/>
                <a:tab pos="3824604" algn="l"/>
                <a:tab pos="4869815" algn="l"/>
              </a:tabLst>
            </a:pPr>
            <a:r>
              <a:rPr sz="3450" spc="-90" dirty="0"/>
              <a:t>Designing	</a:t>
            </a:r>
            <a:r>
              <a:rPr sz="3450" spc="210" dirty="0"/>
              <a:t>CNN	</a:t>
            </a:r>
            <a:r>
              <a:rPr sz="3450" spc="-140" dirty="0"/>
              <a:t>f</a:t>
            </a:r>
            <a:r>
              <a:rPr sz="3450" spc="-10" dirty="0"/>
              <a:t>or</a:t>
            </a:r>
            <a:r>
              <a:rPr sz="3450" dirty="0"/>
              <a:t>	</a:t>
            </a:r>
            <a:r>
              <a:rPr sz="3450" spc="15" dirty="0"/>
              <a:t>Opti</a:t>
            </a:r>
            <a:r>
              <a:rPr sz="3450" spc="-40" dirty="0"/>
              <a:t>c</a:t>
            </a:r>
            <a:r>
              <a:rPr sz="3450" spc="-125" dirty="0"/>
              <a:t>al  </a:t>
            </a:r>
            <a:r>
              <a:rPr sz="3450" spc="-35" dirty="0"/>
              <a:t>Character</a:t>
            </a:r>
            <a:r>
              <a:rPr sz="3450" spc="-180" dirty="0"/>
              <a:t> </a:t>
            </a:r>
            <a:r>
              <a:rPr sz="3450" spc="-40" dirty="0"/>
              <a:t>Recognition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6110302" y="4399732"/>
            <a:ext cx="2962346" cy="460382"/>
          </a:xfrm>
          <a:prstGeom prst="rect">
            <a:avLst/>
          </a:prstGeom>
        </p:spPr>
        <p:txBody>
          <a:bodyPr vert="horz" wrap="square" lIns="0" tIns="36830" rIns="0" bIns="0" rtlCol="0" anchor="t">
            <a:spAutoFit/>
          </a:bodyPr>
          <a:lstStyle/>
          <a:p>
            <a:pPr marL="12700" marR="5080" indent="806450" algn="r">
              <a:lnSpc>
                <a:spcPts val="1510"/>
              </a:lnSpc>
              <a:spcBef>
                <a:spcPts val="290"/>
              </a:spcBef>
            </a:pPr>
            <a:r>
              <a:rPr lang="en-US" sz="1400" spc="20" dirty="0">
                <a:solidFill>
                  <a:srgbClr val="ADADAD"/>
                </a:solidFill>
                <a:latin typeface="Tahoma"/>
                <a:cs typeface="Tahoma"/>
              </a:rPr>
              <a:t>Sandesh Kumar-1973056</a:t>
            </a:r>
            <a:endParaRPr lang="en-US"/>
          </a:p>
          <a:p>
            <a:pPr marL="12700" marR="5080" indent="806450" algn="r">
              <a:lnSpc>
                <a:spcPts val="1510"/>
              </a:lnSpc>
              <a:spcBef>
                <a:spcPts val="290"/>
              </a:spcBef>
            </a:pPr>
            <a:r>
              <a:rPr lang="en-US" sz="1400" spc="20" dirty="0">
                <a:solidFill>
                  <a:srgbClr val="ADADAD"/>
                </a:solidFill>
                <a:latin typeface="Tahoma"/>
                <a:ea typeface="Tahoma"/>
                <a:cs typeface="Tahoma"/>
              </a:rPr>
              <a:t>Faisal Gul - 1950572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653" y="365624"/>
            <a:ext cx="4373880" cy="320040"/>
          </a:xfrm>
          <a:prstGeom prst="rect">
            <a:avLst/>
          </a:prstGeom>
          <a:solidFill>
            <a:srgbClr val="A4D8F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spc="-165" dirty="0"/>
              <a:t>Ev</a:t>
            </a:r>
            <a:r>
              <a:rPr spc="-20" dirty="0"/>
              <a:t>aluation</a:t>
            </a:r>
            <a:r>
              <a:rPr spc="-105" dirty="0"/>
              <a:t> </a:t>
            </a:r>
            <a:r>
              <a:rPr spc="-25" dirty="0"/>
              <a:t>of</a:t>
            </a:r>
            <a:r>
              <a:rPr spc="-105" dirty="0"/>
              <a:t> </a:t>
            </a:r>
            <a:r>
              <a:rPr spc="-5" dirty="0"/>
              <a:t>the</a:t>
            </a:r>
            <a:r>
              <a:rPr spc="-105" dirty="0"/>
              <a:t> </a:t>
            </a:r>
            <a:r>
              <a:rPr spc="-40" dirty="0"/>
              <a:t>model</a:t>
            </a:r>
            <a:r>
              <a:rPr spc="-105" dirty="0"/>
              <a:t> </a:t>
            </a:r>
            <a:r>
              <a:rPr spc="-50" dirty="0"/>
              <a:t>using</a:t>
            </a:r>
            <a:r>
              <a:rPr spc="-105" dirty="0"/>
              <a:t> </a:t>
            </a:r>
            <a:r>
              <a:rPr spc="-25" dirty="0"/>
              <a:t>test</a:t>
            </a:r>
            <a:r>
              <a:rPr spc="-105" dirty="0"/>
              <a:t> </a:t>
            </a:r>
            <a:r>
              <a:rPr spc="-50" dirty="0"/>
              <a:t>statistics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1944" y="1170749"/>
          <a:ext cx="8310879" cy="2620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2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82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A4D8F4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4D8F4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83">
                <a:tc>
                  <a:txBody>
                    <a:bodyPr/>
                    <a:lstStyle/>
                    <a:p>
                      <a:pPr marL="556895" marR="302260" indent="-24701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45" dirty="0">
                          <a:latin typeface="Arial MT"/>
                          <a:cs typeface="Arial MT"/>
                        </a:rPr>
                        <a:t>Test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set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number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&amp; </a:t>
                      </a:r>
                      <a:r>
                        <a:rPr sz="1400" spc="-3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sample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size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Accuracy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A4D8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F1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score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A4D8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Precision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score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A4D8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Recall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score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A4D8F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(6000)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EMNIST</a:t>
                      </a:r>
                      <a:r>
                        <a:rPr sz="14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letters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A4D8F4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0.92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38100">
                      <a:solidFill>
                        <a:srgbClr val="A4D8F4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A4D8F4"/>
                      </a:solidFill>
                      <a:prstDash val="solid"/>
                    </a:lnT>
                    <a:lnB w="38100">
                      <a:solidFill>
                        <a:srgbClr val="A4D8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0.91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A4D8F4"/>
                      </a:solidFill>
                      <a:prstDash val="solid"/>
                    </a:lnT>
                    <a:lnB w="38100">
                      <a:solidFill>
                        <a:srgbClr val="A4D8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0.92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A4D8F4"/>
                      </a:solidFill>
                      <a:prstDash val="solid"/>
                    </a:lnT>
                    <a:lnB w="38100">
                      <a:solidFill>
                        <a:srgbClr val="A4D8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0.92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A4D8F4"/>
                      </a:solidFill>
                      <a:prstDash val="solid"/>
                    </a:lnR>
                    <a:lnT w="38100">
                      <a:solidFill>
                        <a:srgbClr val="A4D8F4"/>
                      </a:solidFill>
                      <a:prstDash val="solid"/>
                    </a:lnT>
                    <a:lnB w="38100">
                      <a:solidFill>
                        <a:srgbClr val="A4D8F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(52)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Camera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captured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0.87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A4D8F4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0.86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A4D8F4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0.89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A4D8F4"/>
                      </a:solidFill>
                      <a:prstDash val="solid"/>
                    </a:lnT>
                    <a:lnB w="38100">
                      <a:solidFill>
                        <a:srgbClr val="A4D8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0.87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A4D8F4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49">
                <a:tc>
                  <a:txBody>
                    <a:bodyPr/>
                    <a:lstStyle/>
                    <a:p>
                      <a:pPr marL="793750" marR="78613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(52) 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Tk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UI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0.88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0.88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A4D8F4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0.92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A4D8F4"/>
                      </a:solidFill>
                      <a:prstDash val="solid"/>
                    </a:lnL>
                    <a:lnR w="38100">
                      <a:solidFill>
                        <a:srgbClr val="A4D8F4"/>
                      </a:solidFill>
                      <a:prstDash val="solid"/>
                    </a:lnR>
                    <a:lnT w="38100">
                      <a:solidFill>
                        <a:srgbClr val="A4D8F4"/>
                      </a:solidFill>
                      <a:prstDash val="solid"/>
                    </a:lnT>
                    <a:lnB w="38100">
                      <a:solidFill>
                        <a:srgbClr val="A4D8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0.88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A4D8F4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3128379" y="1122762"/>
            <a:ext cx="41275" cy="53340"/>
            <a:chOff x="3128379" y="1122762"/>
            <a:chExt cx="41275" cy="53340"/>
          </a:xfrm>
        </p:grpSpPr>
        <p:sp>
          <p:nvSpPr>
            <p:cNvPr id="5" name="object 5"/>
            <p:cNvSpPr/>
            <p:nvPr/>
          </p:nvSpPr>
          <p:spPr>
            <a:xfrm>
              <a:off x="3133142" y="1127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3142" y="1127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58977" y="812210"/>
            <a:ext cx="1379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Botlab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99.2%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800" spc="-5" dirty="0">
                <a:latin typeface="Arial MT"/>
                <a:cs typeface="Arial MT"/>
              </a:rPr>
              <a:t>Peng</a:t>
            </a:r>
            <a:r>
              <a:rPr sz="800" spc="-3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and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spc="-15" dirty="0">
                <a:latin typeface="Arial MT"/>
                <a:cs typeface="Arial MT"/>
              </a:rPr>
              <a:t>Yin</a:t>
            </a:r>
            <a:r>
              <a:rPr sz="800" spc="-2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88.77%-99.75%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0"/>
            <a:ext cx="8991600" cy="5143500"/>
            <a:chOff x="152400" y="0"/>
            <a:chExt cx="89916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0"/>
              <a:ext cx="4571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914075"/>
              <a:ext cx="4675075" cy="407702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5653" y="365624"/>
            <a:ext cx="2531745" cy="320040"/>
          </a:xfrm>
          <a:prstGeom prst="rect">
            <a:avLst/>
          </a:prstGeom>
          <a:solidFill>
            <a:srgbClr val="A4D8F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dirty="0"/>
              <a:t>Confusion</a:t>
            </a:r>
            <a:r>
              <a:rPr spc="-105" dirty="0"/>
              <a:t> </a:t>
            </a:r>
            <a:r>
              <a:rPr spc="-20" dirty="0"/>
              <a:t>M</a:t>
            </a:r>
            <a:r>
              <a:rPr spc="-50" dirty="0"/>
              <a:t>atrix</a:t>
            </a:r>
            <a:r>
              <a:rPr spc="-105" dirty="0"/>
              <a:t> T</a:t>
            </a:r>
            <a:r>
              <a:rPr spc="-60" dirty="0"/>
              <a:t>est</a:t>
            </a:r>
            <a:r>
              <a:rPr spc="-105" dirty="0"/>
              <a:t> </a:t>
            </a:r>
            <a:r>
              <a:rPr spc="-45" dirty="0"/>
              <a:t>1</a:t>
            </a:r>
          </a:p>
        </p:txBody>
      </p:sp>
      <p:sp>
        <p:nvSpPr>
          <p:cNvPr id="6" name="object 6"/>
          <p:cNvSpPr/>
          <p:nvPr/>
        </p:nvSpPr>
        <p:spPr>
          <a:xfrm>
            <a:off x="5125550" y="2954495"/>
            <a:ext cx="296545" cy="213360"/>
          </a:xfrm>
          <a:custGeom>
            <a:avLst/>
            <a:gdLst/>
            <a:ahLst/>
            <a:cxnLst/>
            <a:rect l="l" t="t" r="r" b="b"/>
            <a:pathLst>
              <a:path w="296545" h="213360">
                <a:moveTo>
                  <a:pt x="296486" y="213359"/>
                </a:moveTo>
                <a:lnTo>
                  <a:pt x="0" y="213359"/>
                </a:lnTo>
                <a:lnTo>
                  <a:pt x="0" y="0"/>
                </a:lnTo>
                <a:lnTo>
                  <a:pt x="296486" y="0"/>
                </a:lnTo>
                <a:lnTo>
                  <a:pt x="296486" y="213359"/>
                </a:lnTo>
                <a:close/>
              </a:path>
            </a:pathLst>
          </a:custGeom>
          <a:solidFill>
            <a:srgbClr val="EEF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039824" y="3264970"/>
            <a:ext cx="1700530" cy="396240"/>
            <a:chOff x="5039824" y="3264970"/>
            <a:chExt cx="1700530" cy="396240"/>
          </a:xfrm>
        </p:grpSpPr>
        <p:sp>
          <p:nvSpPr>
            <p:cNvPr id="8" name="object 8"/>
            <p:cNvSpPr/>
            <p:nvPr/>
          </p:nvSpPr>
          <p:spPr>
            <a:xfrm>
              <a:off x="5039824" y="3264970"/>
              <a:ext cx="1700530" cy="396240"/>
            </a:xfrm>
            <a:custGeom>
              <a:avLst/>
              <a:gdLst/>
              <a:ahLst/>
              <a:cxnLst/>
              <a:rect l="l" t="t" r="r" b="b"/>
              <a:pathLst>
                <a:path w="1700529" h="396239">
                  <a:moveTo>
                    <a:pt x="1700324" y="396199"/>
                  </a:moveTo>
                  <a:lnTo>
                    <a:pt x="0" y="396199"/>
                  </a:lnTo>
                  <a:lnTo>
                    <a:pt x="0" y="0"/>
                  </a:lnTo>
                  <a:lnTo>
                    <a:pt x="1700324" y="0"/>
                  </a:lnTo>
                  <a:lnTo>
                    <a:pt x="1700324" y="39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25550" y="3350695"/>
              <a:ext cx="198120" cy="213360"/>
            </a:xfrm>
            <a:custGeom>
              <a:avLst/>
              <a:gdLst/>
              <a:ahLst/>
              <a:cxnLst/>
              <a:rect l="l" t="t" r="r" b="b"/>
              <a:pathLst>
                <a:path w="198120" h="213360">
                  <a:moveTo>
                    <a:pt x="197657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197657" y="0"/>
                  </a:lnTo>
                  <a:lnTo>
                    <a:pt x="197657" y="21335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35062" y="2254457"/>
          <a:ext cx="3957953" cy="1401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49">
                <a:tc>
                  <a:txBody>
                    <a:bodyPr/>
                    <a:lstStyle/>
                    <a:p>
                      <a:pPr marL="85725" marR="41148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#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mislabeled </a:t>
                      </a:r>
                      <a:r>
                        <a:rPr sz="1400" spc="-3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cases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Letter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Letter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106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G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Q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100110" y="1585417"/>
            <a:ext cx="1903730" cy="1927860"/>
            <a:chOff x="1100110" y="1585417"/>
            <a:chExt cx="1903730" cy="1927860"/>
          </a:xfrm>
        </p:grpSpPr>
        <p:sp>
          <p:nvSpPr>
            <p:cNvPr id="12" name="object 12"/>
            <p:cNvSpPr/>
            <p:nvPr/>
          </p:nvSpPr>
          <p:spPr>
            <a:xfrm>
              <a:off x="1109635" y="1594942"/>
              <a:ext cx="1884680" cy="1908810"/>
            </a:xfrm>
            <a:custGeom>
              <a:avLst/>
              <a:gdLst/>
              <a:ahLst/>
              <a:cxnLst/>
              <a:rect l="l" t="t" r="r" b="b"/>
              <a:pathLst>
                <a:path w="1884680" h="1908810">
                  <a:moveTo>
                    <a:pt x="0" y="1662873"/>
                  </a:moveTo>
                  <a:lnTo>
                    <a:pt x="4084" y="1618709"/>
                  </a:lnTo>
                  <a:lnTo>
                    <a:pt x="15859" y="1577141"/>
                  </a:lnTo>
                  <a:lnTo>
                    <a:pt x="34610" y="1538864"/>
                  </a:lnTo>
                  <a:lnTo>
                    <a:pt x="59620" y="1504572"/>
                  </a:lnTo>
                  <a:lnTo>
                    <a:pt x="90173" y="1474959"/>
                  </a:lnTo>
                  <a:lnTo>
                    <a:pt x="125553" y="1450719"/>
                  </a:lnTo>
                  <a:lnTo>
                    <a:pt x="165045" y="1432545"/>
                  </a:lnTo>
                  <a:lnTo>
                    <a:pt x="207933" y="1421132"/>
                  </a:lnTo>
                  <a:lnTo>
                    <a:pt x="253499" y="1417173"/>
                  </a:lnTo>
                  <a:lnTo>
                    <a:pt x="303186" y="1421938"/>
                  </a:lnTo>
                  <a:lnTo>
                    <a:pt x="350510" y="1435876"/>
                  </a:lnTo>
                  <a:lnTo>
                    <a:pt x="394141" y="1458454"/>
                  </a:lnTo>
                  <a:lnTo>
                    <a:pt x="432751" y="1489137"/>
                  </a:lnTo>
                  <a:lnTo>
                    <a:pt x="464409" y="1526559"/>
                  </a:lnTo>
                  <a:lnTo>
                    <a:pt x="487703" y="1568848"/>
                  </a:lnTo>
                  <a:lnTo>
                    <a:pt x="502084" y="1614716"/>
                  </a:lnTo>
                  <a:lnTo>
                    <a:pt x="506999" y="1662873"/>
                  </a:lnTo>
                  <a:lnTo>
                    <a:pt x="502915" y="1707038"/>
                  </a:lnTo>
                  <a:lnTo>
                    <a:pt x="491140" y="1748606"/>
                  </a:lnTo>
                  <a:lnTo>
                    <a:pt x="472389" y="1786883"/>
                  </a:lnTo>
                  <a:lnTo>
                    <a:pt x="447379" y="1821175"/>
                  </a:lnTo>
                  <a:lnTo>
                    <a:pt x="416826" y="1850788"/>
                  </a:lnTo>
                  <a:lnTo>
                    <a:pt x="381446" y="1875028"/>
                  </a:lnTo>
                  <a:lnTo>
                    <a:pt x="341954" y="1893202"/>
                  </a:lnTo>
                  <a:lnTo>
                    <a:pt x="299066" y="1904615"/>
                  </a:lnTo>
                  <a:lnTo>
                    <a:pt x="253499" y="1908574"/>
                  </a:lnTo>
                  <a:lnTo>
                    <a:pt x="207933" y="1904615"/>
                  </a:lnTo>
                  <a:lnTo>
                    <a:pt x="165045" y="1893202"/>
                  </a:lnTo>
                  <a:lnTo>
                    <a:pt x="125553" y="1875028"/>
                  </a:lnTo>
                  <a:lnTo>
                    <a:pt x="90173" y="1850788"/>
                  </a:lnTo>
                  <a:lnTo>
                    <a:pt x="59620" y="1821175"/>
                  </a:lnTo>
                  <a:lnTo>
                    <a:pt x="34610" y="1786883"/>
                  </a:lnTo>
                  <a:lnTo>
                    <a:pt x="15859" y="1748606"/>
                  </a:lnTo>
                  <a:lnTo>
                    <a:pt x="4084" y="1707038"/>
                  </a:lnTo>
                  <a:lnTo>
                    <a:pt x="0" y="1662873"/>
                  </a:lnTo>
                  <a:close/>
                </a:path>
                <a:path w="1884680" h="1908810">
                  <a:moveTo>
                    <a:pt x="1377433" y="245700"/>
                  </a:moveTo>
                  <a:lnTo>
                    <a:pt x="1381518" y="201535"/>
                  </a:lnTo>
                  <a:lnTo>
                    <a:pt x="1393293" y="159967"/>
                  </a:lnTo>
                  <a:lnTo>
                    <a:pt x="1412044" y="121690"/>
                  </a:lnTo>
                  <a:lnTo>
                    <a:pt x="1437053" y="87398"/>
                  </a:lnTo>
                  <a:lnTo>
                    <a:pt x="1467607" y="57785"/>
                  </a:lnTo>
                  <a:lnTo>
                    <a:pt x="1502987" y="33545"/>
                  </a:lnTo>
                  <a:lnTo>
                    <a:pt x="1542479" y="15371"/>
                  </a:lnTo>
                  <a:lnTo>
                    <a:pt x="1585366" y="3958"/>
                  </a:lnTo>
                  <a:lnTo>
                    <a:pt x="1630933" y="0"/>
                  </a:lnTo>
                  <a:lnTo>
                    <a:pt x="1680620" y="4764"/>
                  </a:lnTo>
                  <a:lnTo>
                    <a:pt x="1727944" y="18702"/>
                  </a:lnTo>
                  <a:lnTo>
                    <a:pt x="1771575" y="41280"/>
                  </a:lnTo>
                  <a:lnTo>
                    <a:pt x="1810185" y="71963"/>
                  </a:lnTo>
                  <a:lnTo>
                    <a:pt x="1841842" y="109385"/>
                  </a:lnTo>
                  <a:lnTo>
                    <a:pt x="1865137" y="151674"/>
                  </a:lnTo>
                  <a:lnTo>
                    <a:pt x="1879517" y="197542"/>
                  </a:lnTo>
                  <a:lnTo>
                    <a:pt x="1884433" y="245700"/>
                  </a:lnTo>
                  <a:lnTo>
                    <a:pt x="1880349" y="289864"/>
                  </a:lnTo>
                  <a:lnTo>
                    <a:pt x="1868574" y="331432"/>
                  </a:lnTo>
                  <a:lnTo>
                    <a:pt x="1849823" y="369709"/>
                  </a:lnTo>
                  <a:lnTo>
                    <a:pt x="1824813" y="404001"/>
                  </a:lnTo>
                  <a:lnTo>
                    <a:pt x="1794260" y="433614"/>
                  </a:lnTo>
                  <a:lnTo>
                    <a:pt x="1758880" y="457854"/>
                  </a:lnTo>
                  <a:lnTo>
                    <a:pt x="1719388" y="476028"/>
                  </a:lnTo>
                  <a:lnTo>
                    <a:pt x="1676500" y="487441"/>
                  </a:lnTo>
                  <a:lnTo>
                    <a:pt x="1630933" y="491400"/>
                  </a:lnTo>
                  <a:lnTo>
                    <a:pt x="1585366" y="487441"/>
                  </a:lnTo>
                  <a:lnTo>
                    <a:pt x="1542479" y="476028"/>
                  </a:lnTo>
                  <a:lnTo>
                    <a:pt x="1502987" y="457854"/>
                  </a:lnTo>
                  <a:lnTo>
                    <a:pt x="1467607" y="433614"/>
                  </a:lnTo>
                  <a:lnTo>
                    <a:pt x="1437053" y="404001"/>
                  </a:lnTo>
                  <a:lnTo>
                    <a:pt x="1412044" y="369709"/>
                  </a:lnTo>
                  <a:lnTo>
                    <a:pt x="1393293" y="331432"/>
                  </a:lnTo>
                  <a:lnTo>
                    <a:pt x="1381518" y="289864"/>
                  </a:lnTo>
                  <a:lnTo>
                    <a:pt x="1377433" y="245700"/>
                  </a:lnTo>
                  <a:close/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4485" y="1916878"/>
              <a:ext cx="951230" cy="901065"/>
            </a:xfrm>
            <a:custGeom>
              <a:avLst/>
              <a:gdLst/>
              <a:ahLst/>
              <a:cxnLst/>
              <a:rect l="l" t="t" r="r" b="b"/>
              <a:pathLst>
                <a:path w="951230" h="901064">
                  <a:moveTo>
                    <a:pt x="443710" y="245699"/>
                  </a:moveTo>
                  <a:lnTo>
                    <a:pt x="447794" y="201535"/>
                  </a:lnTo>
                  <a:lnTo>
                    <a:pt x="459569" y="159967"/>
                  </a:lnTo>
                  <a:lnTo>
                    <a:pt x="478320" y="121690"/>
                  </a:lnTo>
                  <a:lnTo>
                    <a:pt x="503330" y="87398"/>
                  </a:lnTo>
                  <a:lnTo>
                    <a:pt x="533883" y="57785"/>
                  </a:lnTo>
                  <a:lnTo>
                    <a:pt x="569263" y="33545"/>
                  </a:lnTo>
                  <a:lnTo>
                    <a:pt x="608755" y="15371"/>
                  </a:lnTo>
                  <a:lnTo>
                    <a:pt x="651643" y="3958"/>
                  </a:lnTo>
                  <a:lnTo>
                    <a:pt x="697210" y="0"/>
                  </a:lnTo>
                  <a:lnTo>
                    <a:pt x="746896" y="4764"/>
                  </a:lnTo>
                  <a:lnTo>
                    <a:pt x="794220" y="18702"/>
                  </a:lnTo>
                  <a:lnTo>
                    <a:pt x="837852" y="41280"/>
                  </a:lnTo>
                  <a:lnTo>
                    <a:pt x="876461" y="71963"/>
                  </a:lnTo>
                  <a:lnTo>
                    <a:pt x="908119" y="109385"/>
                  </a:lnTo>
                  <a:lnTo>
                    <a:pt x="931413" y="151674"/>
                  </a:lnTo>
                  <a:lnTo>
                    <a:pt x="945794" y="197542"/>
                  </a:lnTo>
                  <a:lnTo>
                    <a:pt x="950710" y="245699"/>
                  </a:lnTo>
                  <a:lnTo>
                    <a:pt x="946625" y="289864"/>
                  </a:lnTo>
                  <a:lnTo>
                    <a:pt x="934850" y="331432"/>
                  </a:lnTo>
                  <a:lnTo>
                    <a:pt x="916099" y="369709"/>
                  </a:lnTo>
                  <a:lnTo>
                    <a:pt x="891090" y="404001"/>
                  </a:lnTo>
                  <a:lnTo>
                    <a:pt x="860536" y="433614"/>
                  </a:lnTo>
                  <a:lnTo>
                    <a:pt x="825156" y="457854"/>
                  </a:lnTo>
                  <a:lnTo>
                    <a:pt x="785664" y="476028"/>
                  </a:lnTo>
                  <a:lnTo>
                    <a:pt x="742777" y="487441"/>
                  </a:lnTo>
                  <a:lnTo>
                    <a:pt x="697210" y="491399"/>
                  </a:lnTo>
                  <a:lnTo>
                    <a:pt x="651643" y="487441"/>
                  </a:lnTo>
                  <a:lnTo>
                    <a:pt x="608755" y="476028"/>
                  </a:lnTo>
                  <a:lnTo>
                    <a:pt x="569263" y="457854"/>
                  </a:lnTo>
                  <a:lnTo>
                    <a:pt x="533883" y="433614"/>
                  </a:lnTo>
                  <a:lnTo>
                    <a:pt x="503330" y="404001"/>
                  </a:lnTo>
                  <a:lnTo>
                    <a:pt x="478320" y="369709"/>
                  </a:lnTo>
                  <a:lnTo>
                    <a:pt x="459569" y="331432"/>
                  </a:lnTo>
                  <a:lnTo>
                    <a:pt x="447794" y="289864"/>
                  </a:lnTo>
                  <a:lnTo>
                    <a:pt x="443710" y="245699"/>
                  </a:lnTo>
                  <a:close/>
                </a:path>
                <a:path w="951230" h="901064">
                  <a:moveTo>
                    <a:pt x="0" y="654874"/>
                  </a:moveTo>
                  <a:lnTo>
                    <a:pt x="4084" y="610710"/>
                  </a:lnTo>
                  <a:lnTo>
                    <a:pt x="15859" y="569142"/>
                  </a:lnTo>
                  <a:lnTo>
                    <a:pt x="34610" y="530865"/>
                  </a:lnTo>
                  <a:lnTo>
                    <a:pt x="59620" y="496573"/>
                  </a:lnTo>
                  <a:lnTo>
                    <a:pt x="90173" y="466960"/>
                  </a:lnTo>
                  <a:lnTo>
                    <a:pt x="125553" y="442720"/>
                  </a:lnTo>
                  <a:lnTo>
                    <a:pt x="165045" y="424546"/>
                  </a:lnTo>
                  <a:lnTo>
                    <a:pt x="207933" y="413133"/>
                  </a:lnTo>
                  <a:lnTo>
                    <a:pt x="253499" y="409174"/>
                  </a:lnTo>
                  <a:lnTo>
                    <a:pt x="303186" y="413939"/>
                  </a:lnTo>
                  <a:lnTo>
                    <a:pt x="350510" y="427877"/>
                  </a:lnTo>
                  <a:lnTo>
                    <a:pt x="394141" y="450455"/>
                  </a:lnTo>
                  <a:lnTo>
                    <a:pt x="432751" y="481138"/>
                  </a:lnTo>
                  <a:lnTo>
                    <a:pt x="464409" y="518560"/>
                  </a:lnTo>
                  <a:lnTo>
                    <a:pt x="487703" y="560849"/>
                  </a:lnTo>
                  <a:lnTo>
                    <a:pt x="502084" y="606717"/>
                  </a:lnTo>
                  <a:lnTo>
                    <a:pt x="507000" y="654874"/>
                  </a:lnTo>
                  <a:lnTo>
                    <a:pt x="502915" y="699039"/>
                  </a:lnTo>
                  <a:lnTo>
                    <a:pt x="491140" y="740607"/>
                  </a:lnTo>
                  <a:lnTo>
                    <a:pt x="472389" y="778884"/>
                  </a:lnTo>
                  <a:lnTo>
                    <a:pt x="447379" y="813176"/>
                  </a:lnTo>
                  <a:lnTo>
                    <a:pt x="416826" y="842789"/>
                  </a:lnTo>
                  <a:lnTo>
                    <a:pt x="381446" y="867029"/>
                  </a:lnTo>
                  <a:lnTo>
                    <a:pt x="341954" y="885203"/>
                  </a:lnTo>
                  <a:lnTo>
                    <a:pt x="299066" y="896616"/>
                  </a:lnTo>
                  <a:lnTo>
                    <a:pt x="253499" y="900574"/>
                  </a:lnTo>
                  <a:lnTo>
                    <a:pt x="207933" y="896616"/>
                  </a:lnTo>
                  <a:lnTo>
                    <a:pt x="165045" y="885203"/>
                  </a:lnTo>
                  <a:lnTo>
                    <a:pt x="125553" y="867029"/>
                  </a:lnTo>
                  <a:lnTo>
                    <a:pt x="90173" y="842789"/>
                  </a:lnTo>
                  <a:lnTo>
                    <a:pt x="59620" y="813176"/>
                  </a:lnTo>
                  <a:lnTo>
                    <a:pt x="34610" y="778884"/>
                  </a:lnTo>
                  <a:lnTo>
                    <a:pt x="15859" y="740607"/>
                  </a:lnTo>
                  <a:lnTo>
                    <a:pt x="4084" y="699039"/>
                  </a:lnTo>
                  <a:lnTo>
                    <a:pt x="0" y="654874"/>
                  </a:lnTo>
                  <a:close/>
                </a:path>
              </a:pathLst>
            </a:custGeom>
            <a:ln w="19049">
              <a:solidFill>
                <a:srgbClr val="EEF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7393" y="672500"/>
            <a:ext cx="7550150" cy="3798570"/>
            <a:chOff x="757393" y="672500"/>
            <a:chExt cx="7550150" cy="37985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494" y="672500"/>
              <a:ext cx="7533526" cy="3798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6918" y="830025"/>
              <a:ext cx="6242050" cy="2233295"/>
            </a:xfrm>
            <a:custGeom>
              <a:avLst/>
              <a:gdLst/>
              <a:ahLst/>
              <a:cxnLst/>
              <a:rect l="l" t="t" r="r" b="b"/>
              <a:pathLst>
                <a:path w="6242050" h="2233295">
                  <a:moveTo>
                    <a:pt x="5735052" y="245699"/>
                  </a:moveTo>
                  <a:lnTo>
                    <a:pt x="5739136" y="201535"/>
                  </a:lnTo>
                  <a:lnTo>
                    <a:pt x="5750911" y="159967"/>
                  </a:lnTo>
                  <a:lnTo>
                    <a:pt x="5769662" y="121690"/>
                  </a:lnTo>
                  <a:lnTo>
                    <a:pt x="5794672" y="87398"/>
                  </a:lnTo>
                  <a:lnTo>
                    <a:pt x="5825225" y="57785"/>
                  </a:lnTo>
                  <a:lnTo>
                    <a:pt x="5860605" y="33545"/>
                  </a:lnTo>
                  <a:lnTo>
                    <a:pt x="5900097" y="15371"/>
                  </a:lnTo>
                  <a:lnTo>
                    <a:pt x="5942985" y="3958"/>
                  </a:lnTo>
                  <a:lnTo>
                    <a:pt x="5988551" y="0"/>
                  </a:lnTo>
                  <a:lnTo>
                    <a:pt x="6038238" y="4764"/>
                  </a:lnTo>
                  <a:lnTo>
                    <a:pt x="6085562" y="18702"/>
                  </a:lnTo>
                  <a:lnTo>
                    <a:pt x="6129193" y="41280"/>
                  </a:lnTo>
                  <a:lnTo>
                    <a:pt x="6167803" y="71963"/>
                  </a:lnTo>
                  <a:lnTo>
                    <a:pt x="6199461" y="109385"/>
                  </a:lnTo>
                  <a:lnTo>
                    <a:pt x="6222755" y="151674"/>
                  </a:lnTo>
                  <a:lnTo>
                    <a:pt x="6237135" y="197542"/>
                  </a:lnTo>
                  <a:lnTo>
                    <a:pt x="6242051" y="245699"/>
                  </a:lnTo>
                  <a:lnTo>
                    <a:pt x="6237967" y="289864"/>
                  </a:lnTo>
                  <a:lnTo>
                    <a:pt x="6226192" y="331432"/>
                  </a:lnTo>
                  <a:lnTo>
                    <a:pt x="6207441" y="369709"/>
                  </a:lnTo>
                  <a:lnTo>
                    <a:pt x="6182431" y="404001"/>
                  </a:lnTo>
                  <a:lnTo>
                    <a:pt x="6151878" y="433614"/>
                  </a:lnTo>
                  <a:lnTo>
                    <a:pt x="6116498" y="457854"/>
                  </a:lnTo>
                  <a:lnTo>
                    <a:pt x="6077006" y="476028"/>
                  </a:lnTo>
                  <a:lnTo>
                    <a:pt x="6034118" y="487441"/>
                  </a:lnTo>
                  <a:lnTo>
                    <a:pt x="5988551" y="491399"/>
                  </a:lnTo>
                  <a:lnTo>
                    <a:pt x="5942985" y="487441"/>
                  </a:lnTo>
                  <a:lnTo>
                    <a:pt x="5900097" y="476028"/>
                  </a:lnTo>
                  <a:lnTo>
                    <a:pt x="5860605" y="457854"/>
                  </a:lnTo>
                  <a:lnTo>
                    <a:pt x="5825225" y="433614"/>
                  </a:lnTo>
                  <a:lnTo>
                    <a:pt x="5794672" y="404001"/>
                  </a:lnTo>
                  <a:lnTo>
                    <a:pt x="5769662" y="369709"/>
                  </a:lnTo>
                  <a:lnTo>
                    <a:pt x="5750911" y="331432"/>
                  </a:lnTo>
                  <a:lnTo>
                    <a:pt x="5739136" y="289864"/>
                  </a:lnTo>
                  <a:lnTo>
                    <a:pt x="5735052" y="245699"/>
                  </a:lnTo>
                  <a:close/>
                </a:path>
                <a:path w="6242050" h="2233295">
                  <a:moveTo>
                    <a:pt x="1711584" y="245699"/>
                  </a:moveTo>
                  <a:lnTo>
                    <a:pt x="1715669" y="201535"/>
                  </a:lnTo>
                  <a:lnTo>
                    <a:pt x="1727444" y="159967"/>
                  </a:lnTo>
                  <a:lnTo>
                    <a:pt x="1746194" y="121690"/>
                  </a:lnTo>
                  <a:lnTo>
                    <a:pt x="1771204" y="87398"/>
                  </a:lnTo>
                  <a:lnTo>
                    <a:pt x="1801757" y="57785"/>
                  </a:lnTo>
                  <a:lnTo>
                    <a:pt x="1837138" y="33545"/>
                  </a:lnTo>
                  <a:lnTo>
                    <a:pt x="1876630" y="15371"/>
                  </a:lnTo>
                  <a:lnTo>
                    <a:pt x="1919517" y="3958"/>
                  </a:lnTo>
                  <a:lnTo>
                    <a:pt x="1965084" y="0"/>
                  </a:lnTo>
                  <a:lnTo>
                    <a:pt x="2014771" y="4764"/>
                  </a:lnTo>
                  <a:lnTo>
                    <a:pt x="2062095" y="18702"/>
                  </a:lnTo>
                  <a:lnTo>
                    <a:pt x="2105726" y="41280"/>
                  </a:lnTo>
                  <a:lnTo>
                    <a:pt x="2144336" y="71963"/>
                  </a:lnTo>
                  <a:lnTo>
                    <a:pt x="2175993" y="109385"/>
                  </a:lnTo>
                  <a:lnTo>
                    <a:pt x="2199288" y="151674"/>
                  </a:lnTo>
                  <a:lnTo>
                    <a:pt x="2213668" y="197542"/>
                  </a:lnTo>
                  <a:lnTo>
                    <a:pt x="2218584" y="245699"/>
                  </a:lnTo>
                  <a:lnTo>
                    <a:pt x="2214500" y="289864"/>
                  </a:lnTo>
                  <a:lnTo>
                    <a:pt x="2202725" y="331432"/>
                  </a:lnTo>
                  <a:lnTo>
                    <a:pt x="2183974" y="369709"/>
                  </a:lnTo>
                  <a:lnTo>
                    <a:pt x="2158964" y="404001"/>
                  </a:lnTo>
                  <a:lnTo>
                    <a:pt x="2128411" y="433614"/>
                  </a:lnTo>
                  <a:lnTo>
                    <a:pt x="2093031" y="457854"/>
                  </a:lnTo>
                  <a:lnTo>
                    <a:pt x="2053539" y="476028"/>
                  </a:lnTo>
                  <a:lnTo>
                    <a:pt x="2010651" y="487441"/>
                  </a:lnTo>
                  <a:lnTo>
                    <a:pt x="1965084" y="491399"/>
                  </a:lnTo>
                  <a:lnTo>
                    <a:pt x="1919517" y="487441"/>
                  </a:lnTo>
                  <a:lnTo>
                    <a:pt x="1876630" y="476028"/>
                  </a:lnTo>
                  <a:lnTo>
                    <a:pt x="1837138" y="457854"/>
                  </a:lnTo>
                  <a:lnTo>
                    <a:pt x="1801757" y="433614"/>
                  </a:lnTo>
                  <a:lnTo>
                    <a:pt x="1771204" y="404001"/>
                  </a:lnTo>
                  <a:lnTo>
                    <a:pt x="1746194" y="369709"/>
                  </a:lnTo>
                  <a:lnTo>
                    <a:pt x="1727444" y="331432"/>
                  </a:lnTo>
                  <a:lnTo>
                    <a:pt x="1715669" y="289864"/>
                  </a:lnTo>
                  <a:lnTo>
                    <a:pt x="1711584" y="245699"/>
                  </a:lnTo>
                  <a:close/>
                </a:path>
                <a:path w="6242050" h="2233295">
                  <a:moveTo>
                    <a:pt x="0" y="1987424"/>
                  </a:moveTo>
                  <a:lnTo>
                    <a:pt x="4084" y="1943260"/>
                  </a:lnTo>
                  <a:lnTo>
                    <a:pt x="15859" y="1901692"/>
                  </a:lnTo>
                  <a:lnTo>
                    <a:pt x="34610" y="1863415"/>
                  </a:lnTo>
                  <a:lnTo>
                    <a:pt x="59620" y="1829123"/>
                  </a:lnTo>
                  <a:lnTo>
                    <a:pt x="90173" y="1799510"/>
                  </a:lnTo>
                  <a:lnTo>
                    <a:pt x="125553" y="1775270"/>
                  </a:lnTo>
                  <a:lnTo>
                    <a:pt x="165045" y="1757096"/>
                  </a:lnTo>
                  <a:lnTo>
                    <a:pt x="207933" y="1745683"/>
                  </a:lnTo>
                  <a:lnTo>
                    <a:pt x="253499" y="1741724"/>
                  </a:lnTo>
                  <a:lnTo>
                    <a:pt x="303186" y="1746489"/>
                  </a:lnTo>
                  <a:lnTo>
                    <a:pt x="350510" y="1760427"/>
                  </a:lnTo>
                  <a:lnTo>
                    <a:pt x="394141" y="1783005"/>
                  </a:lnTo>
                  <a:lnTo>
                    <a:pt x="432751" y="1813688"/>
                  </a:lnTo>
                  <a:lnTo>
                    <a:pt x="464409" y="1851110"/>
                  </a:lnTo>
                  <a:lnTo>
                    <a:pt x="487703" y="1893399"/>
                  </a:lnTo>
                  <a:lnTo>
                    <a:pt x="502084" y="1939267"/>
                  </a:lnTo>
                  <a:lnTo>
                    <a:pt x="506999" y="1987424"/>
                  </a:lnTo>
                  <a:lnTo>
                    <a:pt x="502915" y="2031589"/>
                  </a:lnTo>
                  <a:lnTo>
                    <a:pt x="491140" y="2073157"/>
                  </a:lnTo>
                  <a:lnTo>
                    <a:pt x="472389" y="2111434"/>
                  </a:lnTo>
                  <a:lnTo>
                    <a:pt x="447379" y="2145726"/>
                  </a:lnTo>
                  <a:lnTo>
                    <a:pt x="416826" y="2175339"/>
                  </a:lnTo>
                  <a:lnTo>
                    <a:pt x="381446" y="2199579"/>
                  </a:lnTo>
                  <a:lnTo>
                    <a:pt x="341954" y="2217753"/>
                  </a:lnTo>
                  <a:lnTo>
                    <a:pt x="299066" y="2229166"/>
                  </a:lnTo>
                  <a:lnTo>
                    <a:pt x="253499" y="2233124"/>
                  </a:lnTo>
                  <a:lnTo>
                    <a:pt x="207933" y="2229166"/>
                  </a:lnTo>
                  <a:lnTo>
                    <a:pt x="165045" y="2217753"/>
                  </a:lnTo>
                  <a:lnTo>
                    <a:pt x="125553" y="2199579"/>
                  </a:lnTo>
                  <a:lnTo>
                    <a:pt x="90173" y="2175339"/>
                  </a:lnTo>
                  <a:lnTo>
                    <a:pt x="59620" y="2145726"/>
                  </a:lnTo>
                  <a:lnTo>
                    <a:pt x="34610" y="2111434"/>
                  </a:lnTo>
                  <a:lnTo>
                    <a:pt x="15859" y="2073157"/>
                  </a:lnTo>
                  <a:lnTo>
                    <a:pt x="4084" y="2031589"/>
                  </a:lnTo>
                  <a:lnTo>
                    <a:pt x="0" y="1987424"/>
                  </a:lnTo>
                  <a:close/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5650" y="284849"/>
            <a:ext cx="3626485" cy="320040"/>
          </a:xfrm>
          <a:prstGeom prst="rect">
            <a:avLst/>
          </a:prstGeom>
          <a:solidFill>
            <a:srgbClr val="A4D8F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dirty="0"/>
              <a:t>Confusion</a:t>
            </a:r>
            <a:r>
              <a:rPr spc="-105" dirty="0"/>
              <a:t> </a:t>
            </a:r>
            <a:r>
              <a:rPr spc="-20" dirty="0"/>
              <a:t>M</a:t>
            </a:r>
            <a:r>
              <a:rPr spc="-50" dirty="0"/>
              <a:t>atrix</a:t>
            </a:r>
            <a:r>
              <a:rPr spc="-105" dirty="0"/>
              <a:t> T</a:t>
            </a:r>
            <a:r>
              <a:rPr spc="-60" dirty="0"/>
              <a:t>est</a:t>
            </a:r>
            <a:r>
              <a:rPr spc="-105" dirty="0"/>
              <a:t> </a:t>
            </a:r>
            <a:r>
              <a:rPr spc="-45" dirty="0"/>
              <a:t>2</a:t>
            </a:r>
            <a:r>
              <a:rPr spc="-105" dirty="0"/>
              <a:t> </a:t>
            </a:r>
            <a:r>
              <a:rPr spc="-10" dirty="0"/>
              <a:t>and</a:t>
            </a:r>
            <a:r>
              <a:rPr spc="-105" dirty="0"/>
              <a:t> T</a:t>
            </a:r>
            <a:r>
              <a:rPr spc="-60" dirty="0"/>
              <a:t>est</a:t>
            </a:r>
            <a:r>
              <a:rPr spc="-105" dirty="0"/>
              <a:t> </a:t>
            </a:r>
            <a:r>
              <a:rPr spc="-45" dirty="0"/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83275" y="4560859"/>
            <a:ext cx="3075305" cy="51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400" spc="20" dirty="0">
                <a:latin typeface="Tahoma"/>
                <a:cs typeface="Tahoma"/>
              </a:rPr>
              <a:t>Mislabeling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of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110" dirty="0">
                <a:latin typeface="Tahoma"/>
                <a:cs typeface="Tahoma"/>
              </a:rPr>
              <a:t>A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and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125" dirty="0">
                <a:latin typeface="Tahoma"/>
                <a:cs typeface="Tahoma"/>
              </a:rPr>
              <a:t>Q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letters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together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-15" dirty="0">
                <a:latin typeface="Tahoma"/>
                <a:cs typeface="Tahoma"/>
              </a:rPr>
              <a:t>h</a:t>
            </a:r>
            <a:r>
              <a:rPr sz="1400" spc="-40" dirty="0">
                <a:latin typeface="Tahoma"/>
                <a:cs typeface="Tahoma"/>
              </a:rPr>
              <a:t>a</a:t>
            </a:r>
            <a:r>
              <a:rPr sz="1400" spc="-5" dirty="0">
                <a:latin typeface="Tahoma"/>
                <a:cs typeface="Tahoma"/>
              </a:rPr>
              <a:t>ving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3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wrong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predictions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out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of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8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7280"/>
            <a:ext cx="2845435" cy="348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Limitations</a:t>
            </a:r>
            <a:r>
              <a:rPr spc="-105" dirty="0"/>
              <a:t> </a:t>
            </a:r>
            <a:r>
              <a:rPr dirty="0"/>
              <a:t>and</a:t>
            </a:r>
            <a:r>
              <a:rPr spc="-105" dirty="0"/>
              <a:t> </a:t>
            </a:r>
            <a:r>
              <a:rPr spc="-50" dirty="0"/>
              <a:t>Challenges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8650" y="1369616"/>
            <a:ext cx="7886700" cy="932815"/>
            <a:chOff x="628650" y="1369616"/>
            <a:chExt cx="7886700" cy="932815"/>
          </a:xfrm>
        </p:grpSpPr>
        <p:sp>
          <p:nvSpPr>
            <p:cNvPr id="4" name="object 4"/>
            <p:cNvSpPr/>
            <p:nvPr/>
          </p:nvSpPr>
          <p:spPr>
            <a:xfrm>
              <a:off x="628650" y="1369616"/>
              <a:ext cx="7886700" cy="932815"/>
            </a:xfrm>
            <a:custGeom>
              <a:avLst/>
              <a:gdLst/>
              <a:ahLst/>
              <a:cxnLst/>
              <a:rect l="l" t="t" r="r" b="b"/>
              <a:pathLst>
                <a:path w="7886700" h="932814">
                  <a:moveTo>
                    <a:pt x="7793479" y="932201"/>
                  </a:moveTo>
                  <a:lnTo>
                    <a:pt x="93220" y="932201"/>
                  </a:lnTo>
                  <a:lnTo>
                    <a:pt x="56934" y="924876"/>
                  </a:lnTo>
                  <a:lnTo>
                    <a:pt x="27303" y="904898"/>
                  </a:lnTo>
                  <a:lnTo>
                    <a:pt x="7325" y="875267"/>
                  </a:lnTo>
                  <a:lnTo>
                    <a:pt x="0" y="838981"/>
                  </a:lnTo>
                  <a:lnTo>
                    <a:pt x="0" y="93220"/>
                  </a:lnTo>
                  <a:lnTo>
                    <a:pt x="7325" y="56934"/>
                  </a:lnTo>
                  <a:lnTo>
                    <a:pt x="27303" y="27303"/>
                  </a:lnTo>
                  <a:lnTo>
                    <a:pt x="56934" y="7325"/>
                  </a:lnTo>
                  <a:lnTo>
                    <a:pt x="93220" y="0"/>
                  </a:lnTo>
                  <a:lnTo>
                    <a:pt x="7793479" y="0"/>
                  </a:lnTo>
                  <a:lnTo>
                    <a:pt x="7845198" y="15662"/>
                  </a:lnTo>
                  <a:lnTo>
                    <a:pt x="7879604" y="57546"/>
                  </a:lnTo>
                  <a:lnTo>
                    <a:pt x="7886699" y="93220"/>
                  </a:lnTo>
                  <a:lnTo>
                    <a:pt x="7886699" y="838981"/>
                  </a:lnTo>
                  <a:lnTo>
                    <a:pt x="7879374" y="875267"/>
                  </a:lnTo>
                  <a:lnTo>
                    <a:pt x="7859396" y="904898"/>
                  </a:lnTo>
                  <a:lnTo>
                    <a:pt x="7829765" y="924876"/>
                  </a:lnTo>
                  <a:lnTo>
                    <a:pt x="7793479" y="932201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0641" y="1579362"/>
              <a:ext cx="512710" cy="5127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10640" y="1579361"/>
              <a:ext cx="513080" cy="513080"/>
            </a:xfrm>
            <a:custGeom>
              <a:avLst/>
              <a:gdLst/>
              <a:ahLst/>
              <a:cxnLst/>
              <a:rect l="l" t="t" r="r" b="b"/>
              <a:pathLst>
                <a:path w="513080" h="513080">
                  <a:moveTo>
                    <a:pt x="0" y="0"/>
                  </a:moveTo>
                  <a:lnTo>
                    <a:pt x="512710" y="0"/>
                  </a:lnTo>
                  <a:lnTo>
                    <a:pt x="512710" y="512710"/>
                  </a:lnTo>
                  <a:lnTo>
                    <a:pt x="0" y="512710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87893" y="1618294"/>
            <a:ext cx="65709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Tahoma"/>
                <a:cs typeface="Tahoma"/>
              </a:rPr>
              <a:t>The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35" dirty="0">
                <a:latin typeface="Tahoma"/>
                <a:cs typeface="Tahoma"/>
              </a:rPr>
              <a:t>EMNIST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Letters</a:t>
            </a:r>
            <a:r>
              <a:rPr sz="1300" spc="-15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dataset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is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too</a:t>
            </a:r>
            <a:r>
              <a:rPr sz="1300" spc="-150" dirty="0">
                <a:latin typeface="Tahoma"/>
                <a:cs typeface="Tahoma"/>
              </a:rPr>
              <a:t> </a:t>
            </a:r>
            <a:r>
              <a:rPr sz="1300" spc="-35" dirty="0">
                <a:latin typeface="Tahoma"/>
                <a:cs typeface="Tahoma"/>
              </a:rPr>
              <a:t>big,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therefore,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we</a:t>
            </a:r>
            <a:r>
              <a:rPr sz="1300" spc="-150" dirty="0">
                <a:latin typeface="Tahoma"/>
                <a:cs typeface="Tahoma"/>
              </a:rPr>
              <a:t> </a:t>
            </a:r>
            <a:r>
              <a:rPr sz="1300" spc="-5" dirty="0">
                <a:latin typeface="Tahoma"/>
                <a:cs typeface="Tahoma"/>
              </a:rPr>
              <a:t>used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only</a:t>
            </a:r>
            <a:r>
              <a:rPr sz="1300" spc="-15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its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part.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But</a:t>
            </a:r>
            <a:r>
              <a:rPr sz="1300" spc="-15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we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still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-5" dirty="0">
                <a:latin typeface="Tahoma"/>
                <a:cs typeface="Tahoma"/>
              </a:rPr>
              <a:t>achieved </a:t>
            </a:r>
            <a:r>
              <a:rPr sz="1300" spc="-39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validation</a:t>
            </a:r>
            <a:r>
              <a:rPr sz="1300" spc="-165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accuracy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of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92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250" dirty="0">
                <a:latin typeface="Tahoma"/>
                <a:cs typeface="Tahoma"/>
              </a:rPr>
              <a:t>%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650" y="2534868"/>
            <a:ext cx="7886700" cy="932815"/>
            <a:chOff x="628650" y="2534868"/>
            <a:chExt cx="7886700" cy="932815"/>
          </a:xfrm>
        </p:grpSpPr>
        <p:sp>
          <p:nvSpPr>
            <p:cNvPr id="9" name="object 9"/>
            <p:cNvSpPr/>
            <p:nvPr/>
          </p:nvSpPr>
          <p:spPr>
            <a:xfrm>
              <a:off x="628650" y="2534868"/>
              <a:ext cx="7886700" cy="932815"/>
            </a:xfrm>
            <a:custGeom>
              <a:avLst/>
              <a:gdLst/>
              <a:ahLst/>
              <a:cxnLst/>
              <a:rect l="l" t="t" r="r" b="b"/>
              <a:pathLst>
                <a:path w="7886700" h="932814">
                  <a:moveTo>
                    <a:pt x="7793479" y="932201"/>
                  </a:moveTo>
                  <a:lnTo>
                    <a:pt x="93220" y="932201"/>
                  </a:lnTo>
                  <a:lnTo>
                    <a:pt x="56934" y="924876"/>
                  </a:lnTo>
                  <a:lnTo>
                    <a:pt x="27303" y="904898"/>
                  </a:lnTo>
                  <a:lnTo>
                    <a:pt x="7325" y="875267"/>
                  </a:lnTo>
                  <a:lnTo>
                    <a:pt x="0" y="838981"/>
                  </a:lnTo>
                  <a:lnTo>
                    <a:pt x="0" y="93220"/>
                  </a:lnTo>
                  <a:lnTo>
                    <a:pt x="7325" y="56934"/>
                  </a:lnTo>
                  <a:lnTo>
                    <a:pt x="27303" y="27303"/>
                  </a:lnTo>
                  <a:lnTo>
                    <a:pt x="56934" y="7325"/>
                  </a:lnTo>
                  <a:lnTo>
                    <a:pt x="93220" y="0"/>
                  </a:lnTo>
                  <a:lnTo>
                    <a:pt x="7793479" y="0"/>
                  </a:lnTo>
                  <a:lnTo>
                    <a:pt x="7845198" y="15662"/>
                  </a:lnTo>
                  <a:lnTo>
                    <a:pt x="7879604" y="57546"/>
                  </a:lnTo>
                  <a:lnTo>
                    <a:pt x="7886699" y="93220"/>
                  </a:lnTo>
                  <a:lnTo>
                    <a:pt x="7886699" y="838981"/>
                  </a:lnTo>
                  <a:lnTo>
                    <a:pt x="7879374" y="875267"/>
                  </a:lnTo>
                  <a:lnTo>
                    <a:pt x="7859396" y="904898"/>
                  </a:lnTo>
                  <a:lnTo>
                    <a:pt x="7829765" y="924876"/>
                  </a:lnTo>
                  <a:lnTo>
                    <a:pt x="7793479" y="932201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641" y="2744615"/>
              <a:ext cx="512710" cy="51271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10640" y="2744614"/>
              <a:ext cx="513080" cy="513080"/>
            </a:xfrm>
            <a:custGeom>
              <a:avLst/>
              <a:gdLst/>
              <a:ahLst/>
              <a:cxnLst/>
              <a:rect l="l" t="t" r="r" b="b"/>
              <a:pathLst>
                <a:path w="513080" h="513079">
                  <a:moveTo>
                    <a:pt x="0" y="0"/>
                  </a:moveTo>
                  <a:lnTo>
                    <a:pt x="512710" y="0"/>
                  </a:lnTo>
                  <a:lnTo>
                    <a:pt x="512710" y="512710"/>
                  </a:lnTo>
                  <a:lnTo>
                    <a:pt x="0" y="512710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87893" y="2783546"/>
            <a:ext cx="63620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30" dirty="0">
                <a:latin typeface="Tahoma"/>
                <a:cs typeface="Tahoma"/>
              </a:rPr>
              <a:t>Test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2</a:t>
            </a:r>
            <a:r>
              <a:rPr sz="1300" spc="100" dirty="0">
                <a:latin typeface="Tahoma"/>
                <a:cs typeface="Tahoma"/>
              </a:rPr>
              <a:t> </a:t>
            </a:r>
            <a:r>
              <a:rPr sz="1300" spc="-15" dirty="0">
                <a:latin typeface="Tahoma"/>
                <a:cs typeface="Tahoma"/>
              </a:rPr>
              <a:t>images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were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captured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by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camera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during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daylight.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But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when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we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ran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model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on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more </a:t>
            </a:r>
            <a:r>
              <a:rPr sz="1300" spc="-39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dark</a:t>
            </a:r>
            <a:r>
              <a:rPr sz="1300" spc="-165" dirty="0">
                <a:latin typeface="Tahoma"/>
                <a:cs typeface="Tahoma"/>
              </a:rPr>
              <a:t> </a:t>
            </a:r>
            <a:r>
              <a:rPr sz="1300" spc="-30" dirty="0">
                <a:latin typeface="Tahoma"/>
                <a:cs typeface="Tahoma"/>
              </a:rPr>
              <a:t>images,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model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performance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5" dirty="0">
                <a:latin typeface="Tahoma"/>
                <a:cs typeface="Tahoma"/>
              </a:rPr>
              <a:t>was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poor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8650" y="3700121"/>
            <a:ext cx="7886700" cy="932815"/>
            <a:chOff x="628650" y="3700121"/>
            <a:chExt cx="7886700" cy="932815"/>
          </a:xfrm>
        </p:grpSpPr>
        <p:sp>
          <p:nvSpPr>
            <p:cNvPr id="14" name="object 14"/>
            <p:cNvSpPr/>
            <p:nvPr/>
          </p:nvSpPr>
          <p:spPr>
            <a:xfrm>
              <a:off x="628650" y="3700121"/>
              <a:ext cx="7886700" cy="932815"/>
            </a:xfrm>
            <a:custGeom>
              <a:avLst/>
              <a:gdLst/>
              <a:ahLst/>
              <a:cxnLst/>
              <a:rect l="l" t="t" r="r" b="b"/>
              <a:pathLst>
                <a:path w="7886700" h="932814">
                  <a:moveTo>
                    <a:pt x="7793479" y="932201"/>
                  </a:moveTo>
                  <a:lnTo>
                    <a:pt x="93220" y="932201"/>
                  </a:lnTo>
                  <a:lnTo>
                    <a:pt x="56934" y="924876"/>
                  </a:lnTo>
                  <a:lnTo>
                    <a:pt x="27303" y="904898"/>
                  </a:lnTo>
                  <a:lnTo>
                    <a:pt x="7325" y="875267"/>
                  </a:lnTo>
                  <a:lnTo>
                    <a:pt x="0" y="838981"/>
                  </a:lnTo>
                  <a:lnTo>
                    <a:pt x="0" y="93220"/>
                  </a:lnTo>
                  <a:lnTo>
                    <a:pt x="7325" y="56934"/>
                  </a:lnTo>
                  <a:lnTo>
                    <a:pt x="27303" y="27303"/>
                  </a:lnTo>
                  <a:lnTo>
                    <a:pt x="56934" y="7325"/>
                  </a:lnTo>
                  <a:lnTo>
                    <a:pt x="93220" y="0"/>
                  </a:lnTo>
                  <a:lnTo>
                    <a:pt x="7793479" y="0"/>
                  </a:lnTo>
                  <a:lnTo>
                    <a:pt x="7845198" y="15662"/>
                  </a:lnTo>
                  <a:lnTo>
                    <a:pt x="7879604" y="57546"/>
                  </a:lnTo>
                  <a:lnTo>
                    <a:pt x="7886699" y="93220"/>
                  </a:lnTo>
                  <a:lnTo>
                    <a:pt x="7886699" y="838981"/>
                  </a:lnTo>
                  <a:lnTo>
                    <a:pt x="7879374" y="875267"/>
                  </a:lnTo>
                  <a:lnTo>
                    <a:pt x="7859396" y="904898"/>
                  </a:lnTo>
                  <a:lnTo>
                    <a:pt x="7829765" y="924876"/>
                  </a:lnTo>
                  <a:lnTo>
                    <a:pt x="7793479" y="932201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641" y="3909867"/>
              <a:ext cx="512710" cy="51271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0640" y="3909867"/>
              <a:ext cx="513080" cy="513080"/>
            </a:xfrm>
            <a:custGeom>
              <a:avLst/>
              <a:gdLst/>
              <a:ahLst/>
              <a:cxnLst/>
              <a:rect l="l" t="t" r="r" b="b"/>
              <a:pathLst>
                <a:path w="513080" h="513079">
                  <a:moveTo>
                    <a:pt x="0" y="0"/>
                  </a:moveTo>
                  <a:lnTo>
                    <a:pt x="512710" y="0"/>
                  </a:lnTo>
                  <a:lnTo>
                    <a:pt x="512710" y="512710"/>
                  </a:lnTo>
                  <a:lnTo>
                    <a:pt x="0" y="512710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87893" y="3948799"/>
            <a:ext cx="63487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Tahoma"/>
                <a:cs typeface="Tahoma"/>
              </a:rPr>
              <a:t>The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model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generally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does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not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show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-5" dirty="0">
                <a:latin typeface="Tahoma"/>
                <a:cs typeface="Tahoma"/>
              </a:rPr>
              <a:t>good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performance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on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some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-30" dirty="0">
                <a:latin typeface="Tahoma"/>
                <a:cs typeface="Tahoma"/>
              </a:rPr>
              <a:t>images,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-5" dirty="0">
                <a:latin typeface="Tahoma"/>
                <a:cs typeface="Tahoma"/>
              </a:rPr>
              <a:t>because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they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are </a:t>
            </a:r>
            <a:r>
              <a:rPr sz="1300" spc="-39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very</a:t>
            </a:r>
            <a:r>
              <a:rPr sz="1300" spc="-165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different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from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35" dirty="0">
                <a:latin typeface="Tahoma"/>
                <a:cs typeface="Tahoma"/>
              </a:rPr>
              <a:t>EMNIST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data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2349" y="897606"/>
            <a:ext cx="173926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latin typeface="Times New Roman"/>
                <a:cs typeface="Times New Roman"/>
              </a:rPr>
              <a:t>Conclusion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2349" y="2008602"/>
            <a:ext cx="5845175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800" spc="30" dirty="0">
                <a:latin typeface="Tahoma"/>
                <a:cs typeface="Tahoma"/>
              </a:rPr>
              <a:t>Automatic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recognition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of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handwritten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letters,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captured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by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camera,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can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be</a:t>
            </a:r>
            <a:r>
              <a:rPr sz="1800" spc="5" dirty="0">
                <a:latin typeface="Tahoma"/>
                <a:cs typeface="Tahoma"/>
              </a:rPr>
              <a:t> implemented </a:t>
            </a:r>
            <a:r>
              <a:rPr sz="1800" spc="-15" dirty="0">
                <a:latin typeface="Tahoma"/>
                <a:cs typeface="Tahoma"/>
              </a:rPr>
              <a:t>using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the </a:t>
            </a:r>
            <a:r>
              <a:rPr sz="1800" spc="40" dirty="0">
                <a:latin typeface="Tahoma"/>
                <a:cs typeface="Tahoma"/>
              </a:rPr>
              <a:t>Pytorch </a:t>
            </a:r>
            <a:r>
              <a:rPr sz="1800" spc="155" dirty="0">
                <a:latin typeface="Tahoma"/>
                <a:cs typeface="Tahoma"/>
              </a:rPr>
              <a:t>CNN </a:t>
            </a:r>
            <a:r>
              <a:rPr sz="1800" spc="160" dirty="0">
                <a:latin typeface="Tahoma"/>
                <a:cs typeface="Tahoma"/>
              </a:rPr>
              <a:t> </a:t>
            </a:r>
            <a:r>
              <a:rPr sz="1800" spc="50" dirty="0">
                <a:latin typeface="Tahoma"/>
                <a:cs typeface="Tahoma"/>
              </a:rPr>
              <a:t>f</a:t>
            </a:r>
            <a:r>
              <a:rPr sz="1800" spc="20" dirty="0">
                <a:latin typeface="Tahoma"/>
                <a:cs typeface="Tahoma"/>
              </a:rPr>
              <a:t>r</a:t>
            </a:r>
            <a:r>
              <a:rPr sz="1800" spc="15" dirty="0">
                <a:latin typeface="Tahoma"/>
                <a:cs typeface="Tahoma"/>
              </a:rPr>
              <a:t>amework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and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showed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accu</a:t>
            </a:r>
            <a:r>
              <a:rPr sz="1800" spc="-30" dirty="0">
                <a:latin typeface="Tahoma"/>
                <a:cs typeface="Tahoma"/>
              </a:rPr>
              <a:t>r</a:t>
            </a:r>
            <a:r>
              <a:rPr sz="1800" dirty="0">
                <a:latin typeface="Tahoma"/>
                <a:cs typeface="Tahoma"/>
              </a:rPr>
              <a:t>acy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of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87%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293" y="2023340"/>
            <a:ext cx="268922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0710" marR="5080" indent="-588645">
              <a:lnSpc>
                <a:spcPct val="138000"/>
              </a:lnSpc>
              <a:spcBef>
                <a:spcPts val="100"/>
              </a:spcBef>
            </a:pPr>
            <a:r>
              <a:rPr sz="2100" spc="-15" dirty="0">
                <a:latin typeface="Times New Roman"/>
                <a:cs typeface="Times New Roman"/>
              </a:rPr>
              <a:t>What</a:t>
            </a:r>
            <a:r>
              <a:rPr sz="2100" spc="-105" dirty="0">
                <a:latin typeface="Times New Roman"/>
                <a:cs typeface="Times New Roman"/>
              </a:rPr>
              <a:t> is </a:t>
            </a:r>
            <a:r>
              <a:rPr sz="2100" spc="10" dirty="0">
                <a:latin typeface="Times New Roman"/>
                <a:cs typeface="Times New Roman"/>
              </a:rPr>
              <a:t>Opti</a:t>
            </a:r>
            <a:r>
              <a:rPr sz="2100" spc="-20" dirty="0">
                <a:latin typeface="Times New Roman"/>
                <a:cs typeface="Times New Roman"/>
              </a:rPr>
              <a:t>c</a:t>
            </a:r>
            <a:r>
              <a:rPr sz="2100" spc="-90" dirty="0">
                <a:latin typeface="Times New Roman"/>
                <a:cs typeface="Times New Roman"/>
              </a:rPr>
              <a:t>al</a:t>
            </a:r>
            <a:r>
              <a:rPr sz="2100" spc="-10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Character  </a:t>
            </a:r>
            <a:r>
              <a:rPr sz="2100" spc="-10" dirty="0">
                <a:latin typeface="Times New Roman"/>
                <a:cs typeface="Times New Roman"/>
              </a:rPr>
              <a:t>R</a:t>
            </a:r>
            <a:r>
              <a:rPr sz="2100" spc="-30" dirty="0">
                <a:latin typeface="Times New Roman"/>
                <a:cs typeface="Times New Roman"/>
              </a:rPr>
              <a:t>e</a:t>
            </a:r>
            <a:r>
              <a:rPr sz="2100" spc="-120" dirty="0">
                <a:latin typeface="Times New Roman"/>
                <a:cs typeface="Times New Roman"/>
              </a:rPr>
              <a:t>c</a:t>
            </a:r>
            <a:r>
              <a:rPr sz="2100" spc="-15" dirty="0">
                <a:latin typeface="Times New Roman"/>
                <a:cs typeface="Times New Roman"/>
              </a:rPr>
              <a:t>ognition</a:t>
            </a:r>
            <a:r>
              <a:rPr sz="2100" spc="-105" dirty="0">
                <a:latin typeface="Times New Roman"/>
                <a:cs typeface="Times New Roman"/>
              </a:rPr>
              <a:t> </a:t>
            </a:r>
            <a:r>
              <a:rPr sz="2100" spc="35" dirty="0">
                <a:latin typeface="Times New Roman"/>
                <a:cs typeface="Times New Roman"/>
              </a:rPr>
              <a:t>(OCR)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6040" y="433886"/>
            <a:ext cx="0" cy="4288790"/>
          </a:xfrm>
          <a:custGeom>
            <a:avLst/>
            <a:gdLst/>
            <a:ahLst/>
            <a:cxnLst/>
            <a:rect l="l" t="t" r="r" b="b"/>
            <a:pathLst>
              <a:path h="4288790">
                <a:moveTo>
                  <a:pt x="0" y="0"/>
                </a:moveTo>
                <a:lnTo>
                  <a:pt x="0" y="4288199"/>
                </a:lnTo>
              </a:path>
            </a:pathLst>
          </a:custGeom>
          <a:ln w="25399">
            <a:solidFill>
              <a:srgbClr val="A4D8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831401" y="476262"/>
            <a:ext cx="4684395" cy="1197610"/>
            <a:chOff x="3831401" y="476262"/>
            <a:chExt cx="4684395" cy="1197610"/>
          </a:xfrm>
        </p:grpSpPr>
        <p:sp>
          <p:nvSpPr>
            <p:cNvPr id="5" name="object 5"/>
            <p:cNvSpPr/>
            <p:nvPr/>
          </p:nvSpPr>
          <p:spPr>
            <a:xfrm>
              <a:off x="3831401" y="476262"/>
              <a:ext cx="4684395" cy="1197610"/>
            </a:xfrm>
            <a:custGeom>
              <a:avLst/>
              <a:gdLst/>
              <a:ahLst/>
              <a:cxnLst/>
              <a:rect l="l" t="t" r="r" b="b"/>
              <a:pathLst>
                <a:path w="4684395" h="1197610">
                  <a:moveTo>
                    <a:pt x="4564206" y="1197423"/>
                  </a:moveTo>
                  <a:lnTo>
                    <a:pt x="119742" y="1197423"/>
                  </a:lnTo>
                  <a:lnTo>
                    <a:pt x="73133" y="1188014"/>
                  </a:lnTo>
                  <a:lnTo>
                    <a:pt x="35071" y="1162352"/>
                  </a:lnTo>
                  <a:lnTo>
                    <a:pt x="9409" y="1124290"/>
                  </a:lnTo>
                  <a:lnTo>
                    <a:pt x="0" y="1077681"/>
                  </a:lnTo>
                  <a:lnTo>
                    <a:pt x="0" y="119742"/>
                  </a:lnTo>
                  <a:lnTo>
                    <a:pt x="9409" y="73133"/>
                  </a:lnTo>
                  <a:lnTo>
                    <a:pt x="35071" y="35071"/>
                  </a:lnTo>
                  <a:lnTo>
                    <a:pt x="73133" y="9409"/>
                  </a:lnTo>
                  <a:lnTo>
                    <a:pt x="119742" y="0"/>
                  </a:lnTo>
                  <a:lnTo>
                    <a:pt x="4564206" y="0"/>
                  </a:lnTo>
                  <a:lnTo>
                    <a:pt x="4610030" y="9114"/>
                  </a:lnTo>
                  <a:lnTo>
                    <a:pt x="4648876" y="35071"/>
                  </a:lnTo>
                  <a:lnTo>
                    <a:pt x="4674833" y="73918"/>
                  </a:lnTo>
                  <a:lnTo>
                    <a:pt x="4683948" y="119742"/>
                  </a:lnTo>
                  <a:lnTo>
                    <a:pt x="4683948" y="1077681"/>
                  </a:lnTo>
                  <a:lnTo>
                    <a:pt x="4674538" y="1124290"/>
                  </a:lnTo>
                  <a:lnTo>
                    <a:pt x="4648877" y="1162352"/>
                  </a:lnTo>
                  <a:lnTo>
                    <a:pt x="4610815" y="1188014"/>
                  </a:lnTo>
                  <a:lnTo>
                    <a:pt x="4564206" y="1197423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3621" y="745683"/>
              <a:ext cx="658582" cy="6585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25552" y="956609"/>
            <a:ext cx="27292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5" dirty="0">
                <a:latin typeface="Tahoma"/>
                <a:cs typeface="Tahoma"/>
              </a:rPr>
              <a:t>Popular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5" dirty="0">
                <a:latin typeface="Tahoma"/>
                <a:cs typeface="Tahoma"/>
              </a:rPr>
              <a:t>challenge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in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Computer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Vision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31401" y="1973042"/>
            <a:ext cx="4684395" cy="1197610"/>
            <a:chOff x="3831401" y="1973042"/>
            <a:chExt cx="4684395" cy="1197610"/>
          </a:xfrm>
        </p:grpSpPr>
        <p:sp>
          <p:nvSpPr>
            <p:cNvPr id="9" name="object 9"/>
            <p:cNvSpPr/>
            <p:nvPr/>
          </p:nvSpPr>
          <p:spPr>
            <a:xfrm>
              <a:off x="3831401" y="1973042"/>
              <a:ext cx="4684395" cy="1197610"/>
            </a:xfrm>
            <a:custGeom>
              <a:avLst/>
              <a:gdLst/>
              <a:ahLst/>
              <a:cxnLst/>
              <a:rect l="l" t="t" r="r" b="b"/>
              <a:pathLst>
                <a:path w="4684395" h="1197610">
                  <a:moveTo>
                    <a:pt x="4564206" y="1197423"/>
                  </a:moveTo>
                  <a:lnTo>
                    <a:pt x="119742" y="1197423"/>
                  </a:lnTo>
                  <a:lnTo>
                    <a:pt x="73133" y="1188014"/>
                  </a:lnTo>
                  <a:lnTo>
                    <a:pt x="35071" y="1162352"/>
                  </a:lnTo>
                  <a:lnTo>
                    <a:pt x="9409" y="1124290"/>
                  </a:lnTo>
                  <a:lnTo>
                    <a:pt x="0" y="1077681"/>
                  </a:lnTo>
                  <a:lnTo>
                    <a:pt x="0" y="119742"/>
                  </a:lnTo>
                  <a:lnTo>
                    <a:pt x="9409" y="73133"/>
                  </a:lnTo>
                  <a:lnTo>
                    <a:pt x="35071" y="35071"/>
                  </a:lnTo>
                  <a:lnTo>
                    <a:pt x="73133" y="9409"/>
                  </a:lnTo>
                  <a:lnTo>
                    <a:pt x="119742" y="0"/>
                  </a:lnTo>
                  <a:lnTo>
                    <a:pt x="4564206" y="0"/>
                  </a:lnTo>
                  <a:lnTo>
                    <a:pt x="4610030" y="9114"/>
                  </a:lnTo>
                  <a:lnTo>
                    <a:pt x="4648876" y="35071"/>
                  </a:lnTo>
                  <a:lnTo>
                    <a:pt x="4674833" y="73918"/>
                  </a:lnTo>
                  <a:lnTo>
                    <a:pt x="4683948" y="119742"/>
                  </a:lnTo>
                  <a:lnTo>
                    <a:pt x="4683948" y="1077681"/>
                  </a:lnTo>
                  <a:lnTo>
                    <a:pt x="4674538" y="1124290"/>
                  </a:lnTo>
                  <a:lnTo>
                    <a:pt x="4648877" y="1162352"/>
                  </a:lnTo>
                  <a:lnTo>
                    <a:pt x="4610815" y="1188014"/>
                  </a:lnTo>
                  <a:lnTo>
                    <a:pt x="4564206" y="1197423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3621" y="2242464"/>
              <a:ext cx="658582" cy="65858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25552" y="2255209"/>
            <a:ext cx="29476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latin typeface="Tahoma"/>
                <a:cs typeface="Tahoma"/>
              </a:rPr>
              <a:t>Optical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35" dirty="0">
                <a:latin typeface="Tahoma"/>
                <a:cs typeface="Tahoma"/>
              </a:rPr>
              <a:t>Cha</a:t>
            </a:r>
            <a:r>
              <a:rPr sz="1300" spc="-5" dirty="0">
                <a:latin typeface="Tahoma"/>
                <a:cs typeface="Tahoma"/>
              </a:rPr>
              <a:t>r</a:t>
            </a:r>
            <a:r>
              <a:rPr sz="1300" spc="15" dirty="0">
                <a:latin typeface="Tahoma"/>
                <a:cs typeface="Tahoma"/>
              </a:rPr>
              <a:t>acter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Recognition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135" dirty="0">
                <a:latin typeface="Tahoma"/>
                <a:cs typeface="Tahoma"/>
              </a:rPr>
              <a:t>(</a:t>
            </a:r>
            <a:r>
              <a:rPr sz="1300" spc="35" dirty="0">
                <a:latin typeface="Tahoma"/>
                <a:cs typeface="Tahoma"/>
              </a:rPr>
              <a:t>OCR)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is  </a:t>
            </a:r>
            <a:r>
              <a:rPr sz="1300" spc="15" dirty="0">
                <a:latin typeface="Tahoma"/>
                <a:cs typeface="Tahoma"/>
              </a:rPr>
              <a:t>the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process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of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detecting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and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reading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t</a:t>
            </a:r>
            <a:r>
              <a:rPr sz="1300" spc="-15" dirty="0">
                <a:latin typeface="Tahoma"/>
                <a:cs typeface="Tahoma"/>
              </a:rPr>
              <a:t>e</a:t>
            </a:r>
            <a:r>
              <a:rPr sz="1300" spc="25" dirty="0">
                <a:latin typeface="Tahoma"/>
                <a:cs typeface="Tahoma"/>
              </a:rPr>
              <a:t>xt  </a:t>
            </a:r>
            <a:r>
              <a:rPr sz="1300" spc="15" dirty="0">
                <a:latin typeface="Tahoma"/>
                <a:cs typeface="Tahoma"/>
              </a:rPr>
              <a:t>in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15" dirty="0">
                <a:latin typeface="Tahoma"/>
                <a:cs typeface="Tahoma"/>
              </a:rPr>
              <a:t>images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31401" y="3465673"/>
            <a:ext cx="4684395" cy="1197610"/>
            <a:chOff x="3831401" y="3465673"/>
            <a:chExt cx="4684395" cy="1197610"/>
          </a:xfrm>
        </p:grpSpPr>
        <p:sp>
          <p:nvSpPr>
            <p:cNvPr id="13" name="object 13"/>
            <p:cNvSpPr/>
            <p:nvPr/>
          </p:nvSpPr>
          <p:spPr>
            <a:xfrm>
              <a:off x="3831401" y="3465673"/>
              <a:ext cx="4684395" cy="1197610"/>
            </a:xfrm>
            <a:custGeom>
              <a:avLst/>
              <a:gdLst/>
              <a:ahLst/>
              <a:cxnLst/>
              <a:rect l="l" t="t" r="r" b="b"/>
              <a:pathLst>
                <a:path w="4684395" h="1197610">
                  <a:moveTo>
                    <a:pt x="4564169" y="1197299"/>
                  </a:moveTo>
                  <a:lnTo>
                    <a:pt x="119729" y="1197299"/>
                  </a:lnTo>
                  <a:lnTo>
                    <a:pt x="73125" y="1187891"/>
                  </a:lnTo>
                  <a:lnTo>
                    <a:pt x="35068" y="1162232"/>
                  </a:lnTo>
                  <a:lnTo>
                    <a:pt x="9408" y="1124174"/>
                  </a:lnTo>
                  <a:lnTo>
                    <a:pt x="0" y="1077570"/>
                  </a:lnTo>
                  <a:lnTo>
                    <a:pt x="0" y="119730"/>
                  </a:lnTo>
                  <a:lnTo>
                    <a:pt x="9408" y="73125"/>
                  </a:lnTo>
                  <a:lnTo>
                    <a:pt x="35068" y="35068"/>
                  </a:lnTo>
                  <a:lnTo>
                    <a:pt x="73125" y="9409"/>
                  </a:lnTo>
                  <a:lnTo>
                    <a:pt x="119729" y="0"/>
                  </a:lnTo>
                  <a:lnTo>
                    <a:pt x="4564169" y="0"/>
                  </a:lnTo>
                  <a:lnTo>
                    <a:pt x="4609988" y="9113"/>
                  </a:lnTo>
                  <a:lnTo>
                    <a:pt x="4648831" y="35068"/>
                  </a:lnTo>
                  <a:lnTo>
                    <a:pt x="4674786" y="73911"/>
                  </a:lnTo>
                  <a:lnTo>
                    <a:pt x="4683900" y="119730"/>
                  </a:lnTo>
                  <a:lnTo>
                    <a:pt x="4683900" y="1077570"/>
                  </a:lnTo>
                  <a:lnTo>
                    <a:pt x="4674491" y="1124174"/>
                  </a:lnTo>
                  <a:lnTo>
                    <a:pt x="4648832" y="1162232"/>
                  </a:lnTo>
                  <a:lnTo>
                    <a:pt x="4610774" y="1187891"/>
                  </a:lnTo>
                  <a:lnTo>
                    <a:pt x="4564169" y="1197299"/>
                  </a:lnTo>
                  <a:close/>
                </a:path>
              </a:pathLst>
            </a:custGeom>
            <a:solidFill>
              <a:srgbClr val="D8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3621" y="3739245"/>
              <a:ext cx="658582" cy="65858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325552" y="3752051"/>
            <a:ext cx="30048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25" dirty="0">
                <a:latin typeface="Tahoma"/>
                <a:cs typeface="Tahoma"/>
              </a:rPr>
              <a:t>Handwritten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85" dirty="0">
                <a:latin typeface="Tahoma"/>
                <a:cs typeface="Tahoma"/>
              </a:rPr>
              <a:t>OCR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can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work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with  </a:t>
            </a:r>
            <a:r>
              <a:rPr sz="1300" spc="5" dirty="0">
                <a:latin typeface="Tahoma"/>
                <a:cs typeface="Tahoma"/>
              </a:rPr>
              <a:t>characters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captured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at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various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15" dirty="0">
                <a:latin typeface="Tahoma"/>
                <a:cs typeface="Tahoma"/>
              </a:rPr>
              <a:t>angles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and </a:t>
            </a:r>
            <a:r>
              <a:rPr sz="1300" spc="-395" dirty="0">
                <a:latin typeface="Tahoma"/>
                <a:cs typeface="Tahoma"/>
              </a:rPr>
              <a:t> </a:t>
            </a:r>
            <a:r>
              <a:rPr sz="1300" spc="-15" dirty="0">
                <a:latin typeface="Tahoma"/>
                <a:cs typeface="Tahoma"/>
              </a:rPr>
              <a:t>shapes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51" y="2345126"/>
            <a:ext cx="21316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AIM</a:t>
            </a:r>
            <a:r>
              <a:rPr sz="21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94090" y="3372897"/>
            <a:ext cx="1531620" cy="1531620"/>
          </a:xfrm>
          <a:custGeom>
            <a:avLst/>
            <a:gdLst/>
            <a:ahLst/>
            <a:cxnLst/>
            <a:rect l="l" t="t" r="r" b="b"/>
            <a:pathLst>
              <a:path w="1531620" h="1531620">
                <a:moveTo>
                  <a:pt x="0" y="1531287"/>
                </a:moveTo>
                <a:lnTo>
                  <a:pt x="50672" y="1530449"/>
                </a:lnTo>
                <a:lnTo>
                  <a:pt x="101134" y="1527946"/>
                </a:lnTo>
                <a:lnTo>
                  <a:pt x="151348" y="1523794"/>
                </a:lnTo>
                <a:lnTo>
                  <a:pt x="201278" y="1518007"/>
                </a:lnTo>
                <a:lnTo>
                  <a:pt x="250885" y="1510601"/>
                </a:lnTo>
                <a:lnTo>
                  <a:pt x="300134" y="1501592"/>
                </a:lnTo>
                <a:lnTo>
                  <a:pt x="348986" y="1490994"/>
                </a:lnTo>
                <a:lnTo>
                  <a:pt x="397404" y="1478824"/>
                </a:lnTo>
                <a:lnTo>
                  <a:pt x="445351" y="1465097"/>
                </a:lnTo>
                <a:lnTo>
                  <a:pt x="492791" y="1449828"/>
                </a:lnTo>
                <a:lnTo>
                  <a:pt x="539685" y="1433032"/>
                </a:lnTo>
                <a:lnTo>
                  <a:pt x="585997" y="1414725"/>
                </a:lnTo>
                <a:lnTo>
                  <a:pt x="631690" y="1394922"/>
                </a:lnTo>
                <a:lnTo>
                  <a:pt x="676726" y="1373639"/>
                </a:lnTo>
                <a:lnTo>
                  <a:pt x="721068" y="1350891"/>
                </a:lnTo>
                <a:lnTo>
                  <a:pt x="764678" y="1326694"/>
                </a:lnTo>
                <a:lnTo>
                  <a:pt x="807521" y="1301063"/>
                </a:lnTo>
                <a:lnTo>
                  <a:pt x="849558" y="1274013"/>
                </a:lnTo>
                <a:lnTo>
                  <a:pt x="890752" y="1245559"/>
                </a:lnTo>
                <a:lnTo>
                  <a:pt x="931067" y="1215718"/>
                </a:lnTo>
                <a:lnTo>
                  <a:pt x="970465" y="1184505"/>
                </a:lnTo>
                <a:lnTo>
                  <a:pt x="1008908" y="1151934"/>
                </a:lnTo>
                <a:lnTo>
                  <a:pt x="1046360" y="1118022"/>
                </a:lnTo>
                <a:lnTo>
                  <a:pt x="1082783" y="1082783"/>
                </a:lnTo>
                <a:lnTo>
                  <a:pt x="1118021" y="1046360"/>
                </a:lnTo>
                <a:lnTo>
                  <a:pt x="1151934" y="1008908"/>
                </a:lnTo>
                <a:lnTo>
                  <a:pt x="1184504" y="970465"/>
                </a:lnTo>
                <a:lnTo>
                  <a:pt x="1215718" y="931067"/>
                </a:lnTo>
                <a:lnTo>
                  <a:pt x="1245559" y="890753"/>
                </a:lnTo>
                <a:lnTo>
                  <a:pt x="1274012" y="849559"/>
                </a:lnTo>
                <a:lnTo>
                  <a:pt x="1301062" y="807521"/>
                </a:lnTo>
                <a:lnTo>
                  <a:pt x="1326694" y="764679"/>
                </a:lnTo>
                <a:lnTo>
                  <a:pt x="1350891" y="721068"/>
                </a:lnTo>
                <a:lnTo>
                  <a:pt x="1373639" y="676726"/>
                </a:lnTo>
                <a:lnTo>
                  <a:pt x="1394922" y="631690"/>
                </a:lnTo>
                <a:lnTo>
                  <a:pt x="1414724" y="585998"/>
                </a:lnTo>
                <a:lnTo>
                  <a:pt x="1433031" y="539686"/>
                </a:lnTo>
                <a:lnTo>
                  <a:pt x="1449827" y="492791"/>
                </a:lnTo>
                <a:lnTo>
                  <a:pt x="1465097" y="445352"/>
                </a:lnTo>
                <a:lnTo>
                  <a:pt x="1478824" y="397404"/>
                </a:lnTo>
                <a:lnTo>
                  <a:pt x="1490994" y="348986"/>
                </a:lnTo>
                <a:lnTo>
                  <a:pt x="1501592" y="300134"/>
                </a:lnTo>
                <a:lnTo>
                  <a:pt x="1510601" y="250886"/>
                </a:lnTo>
                <a:lnTo>
                  <a:pt x="1518007" y="201278"/>
                </a:lnTo>
                <a:lnTo>
                  <a:pt x="1523794" y="151348"/>
                </a:lnTo>
                <a:lnTo>
                  <a:pt x="1527946" y="101134"/>
                </a:lnTo>
                <a:lnTo>
                  <a:pt x="1530449" y="50672"/>
                </a:lnTo>
                <a:lnTo>
                  <a:pt x="1531287" y="0"/>
                </a:lnTo>
              </a:path>
            </a:pathLst>
          </a:custGeom>
          <a:ln w="126999">
            <a:solidFill>
              <a:srgbClr val="A4D8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36701" y="1681150"/>
            <a:ext cx="4749800" cy="5803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46050" marR="5080" indent="-133985" algn="just">
              <a:lnSpc>
                <a:spcPts val="1400"/>
              </a:lnSpc>
              <a:spcBef>
                <a:spcPts val="280"/>
              </a:spcBef>
              <a:buChar char="•"/>
              <a:tabLst>
                <a:tab pos="146685" algn="l"/>
              </a:tabLst>
            </a:pPr>
            <a:r>
              <a:rPr sz="1300" spc="30" dirty="0">
                <a:latin typeface="Tahoma"/>
                <a:cs typeface="Tahoma"/>
              </a:rPr>
              <a:t>Build </a:t>
            </a:r>
            <a:r>
              <a:rPr sz="1300" spc="-15" dirty="0">
                <a:latin typeface="Tahoma"/>
                <a:cs typeface="Tahoma"/>
              </a:rPr>
              <a:t>an </a:t>
            </a:r>
            <a:r>
              <a:rPr sz="1300" spc="85" dirty="0">
                <a:latin typeface="Tahoma"/>
                <a:cs typeface="Tahoma"/>
              </a:rPr>
              <a:t>OCR </a:t>
            </a:r>
            <a:r>
              <a:rPr sz="1300" dirty="0">
                <a:latin typeface="Tahoma"/>
                <a:cs typeface="Tahoma"/>
              </a:rPr>
              <a:t>system by implementing </a:t>
            </a:r>
            <a:r>
              <a:rPr sz="1300" spc="-25" dirty="0">
                <a:latin typeface="Tahoma"/>
                <a:cs typeface="Tahoma"/>
              </a:rPr>
              <a:t>a </a:t>
            </a:r>
            <a:r>
              <a:rPr sz="1300" spc="110" dirty="0">
                <a:latin typeface="Tahoma"/>
                <a:cs typeface="Tahoma"/>
              </a:rPr>
              <a:t>CNN </a:t>
            </a:r>
            <a:r>
              <a:rPr sz="1300" spc="15" dirty="0">
                <a:latin typeface="Tahoma"/>
                <a:cs typeface="Tahoma"/>
              </a:rPr>
              <a:t>architecture </a:t>
            </a:r>
            <a:r>
              <a:rPr sz="1300" spc="30" dirty="0">
                <a:latin typeface="Tahoma"/>
                <a:cs typeface="Tahoma"/>
              </a:rPr>
              <a:t>to </a:t>
            </a:r>
            <a:r>
              <a:rPr sz="1300" spc="-39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distinguish</a:t>
            </a:r>
            <a:r>
              <a:rPr sz="1300" spc="10" dirty="0">
                <a:latin typeface="Tahoma"/>
                <a:cs typeface="Tahoma"/>
              </a:rPr>
              <a:t> between </a:t>
            </a:r>
            <a:r>
              <a:rPr sz="1300" spc="15" dirty="0">
                <a:latin typeface="Tahoma"/>
                <a:cs typeface="Tahoma"/>
              </a:rPr>
              <a:t>handwritten </a:t>
            </a:r>
            <a:r>
              <a:rPr sz="1300" spc="20" dirty="0">
                <a:latin typeface="Tahoma"/>
                <a:cs typeface="Tahoma"/>
              </a:rPr>
              <a:t>letters </a:t>
            </a:r>
            <a:r>
              <a:rPr sz="1300" spc="15" dirty="0">
                <a:latin typeface="Tahoma"/>
                <a:cs typeface="Tahoma"/>
              </a:rPr>
              <a:t>from the </a:t>
            </a:r>
            <a:r>
              <a:rPr sz="1300" spc="35" dirty="0">
                <a:latin typeface="Tahoma"/>
                <a:cs typeface="Tahoma"/>
              </a:rPr>
              <a:t>EMNIST </a:t>
            </a:r>
            <a:r>
              <a:rPr sz="1300" spc="4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Letters</a:t>
            </a:r>
            <a:r>
              <a:rPr sz="1300" spc="-165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dataset.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6701" y="2584883"/>
            <a:ext cx="4747260" cy="4019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46050" marR="5080" indent="-133985">
              <a:lnSpc>
                <a:spcPts val="1400"/>
              </a:lnSpc>
              <a:spcBef>
                <a:spcPts val="280"/>
              </a:spcBef>
              <a:buChar char="•"/>
              <a:tabLst>
                <a:tab pos="146685" algn="l"/>
              </a:tabLst>
            </a:pPr>
            <a:r>
              <a:rPr sz="1300" spc="5" dirty="0">
                <a:latin typeface="Tahoma"/>
                <a:cs typeface="Tahoma"/>
              </a:rPr>
              <a:t>Evaluate</a:t>
            </a:r>
            <a:r>
              <a:rPr sz="1300" spc="155" dirty="0">
                <a:latin typeface="Tahoma"/>
                <a:cs typeface="Tahoma"/>
              </a:rPr>
              <a:t> </a:t>
            </a:r>
            <a:r>
              <a:rPr sz="1300" spc="110" dirty="0">
                <a:latin typeface="Tahoma"/>
                <a:cs typeface="Tahoma"/>
              </a:rPr>
              <a:t>CNN</a:t>
            </a:r>
            <a:r>
              <a:rPr sz="1300" spc="55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model</a:t>
            </a:r>
            <a:r>
              <a:rPr sz="1300" spc="15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on</a:t>
            </a:r>
            <a:r>
              <a:rPr sz="1300" spc="15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handwritten</a:t>
            </a:r>
            <a:r>
              <a:rPr sz="1300" spc="14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letters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captured</a:t>
            </a:r>
            <a:r>
              <a:rPr sz="1300" spc="145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by </a:t>
            </a:r>
            <a:r>
              <a:rPr sz="1300" spc="-395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camera.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987" y="678439"/>
            <a:ext cx="26758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What</a:t>
            </a:r>
            <a:r>
              <a:rPr spc="-105" dirty="0"/>
              <a:t> is </a:t>
            </a:r>
            <a:r>
              <a:rPr dirty="0"/>
              <a:t>EMNIST</a:t>
            </a:r>
            <a:r>
              <a:rPr spc="-105" dirty="0"/>
              <a:t> </a:t>
            </a:r>
            <a:r>
              <a:rPr spc="-35" dirty="0"/>
              <a:t>Dataset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946" y="1223808"/>
            <a:ext cx="8274246" cy="8495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9368" y="1553863"/>
            <a:ext cx="5035550" cy="882650"/>
            <a:chOff x="429368" y="1553863"/>
            <a:chExt cx="5035550" cy="882650"/>
          </a:xfrm>
        </p:grpSpPr>
        <p:sp>
          <p:nvSpPr>
            <p:cNvPr id="5" name="object 5"/>
            <p:cNvSpPr/>
            <p:nvPr/>
          </p:nvSpPr>
          <p:spPr>
            <a:xfrm>
              <a:off x="429368" y="1553863"/>
              <a:ext cx="5035550" cy="882650"/>
            </a:xfrm>
            <a:custGeom>
              <a:avLst/>
              <a:gdLst/>
              <a:ahLst/>
              <a:cxnLst/>
              <a:rect l="l" t="t" r="r" b="b"/>
              <a:pathLst>
                <a:path w="5035550" h="882650">
                  <a:moveTo>
                    <a:pt x="4946917" y="882463"/>
                  </a:moveTo>
                  <a:lnTo>
                    <a:pt x="88246" y="882463"/>
                  </a:lnTo>
                  <a:lnTo>
                    <a:pt x="53896" y="875529"/>
                  </a:lnTo>
                  <a:lnTo>
                    <a:pt x="25846" y="856617"/>
                  </a:lnTo>
                  <a:lnTo>
                    <a:pt x="6934" y="828567"/>
                  </a:lnTo>
                  <a:lnTo>
                    <a:pt x="0" y="794217"/>
                  </a:lnTo>
                  <a:lnTo>
                    <a:pt x="0" y="88246"/>
                  </a:lnTo>
                  <a:lnTo>
                    <a:pt x="6934" y="53896"/>
                  </a:lnTo>
                  <a:lnTo>
                    <a:pt x="25846" y="25846"/>
                  </a:lnTo>
                  <a:lnTo>
                    <a:pt x="53896" y="6934"/>
                  </a:lnTo>
                  <a:lnTo>
                    <a:pt x="88246" y="0"/>
                  </a:lnTo>
                  <a:lnTo>
                    <a:pt x="4946917" y="0"/>
                  </a:lnTo>
                  <a:lnTo>
                    <a:pt x="4995876" y="14826"/>
                  </a:lnTo>
                  <a:lnTo>
                    <a:pt x="5028446" y="54475"/>
                  </a:lnTo>
                  <a:lnTo>
                    <a:pt x="5035163" y="88246"/>
                  </a:lnTo>
                  <a:lnTo>
                    <a:pt x="5035163" y="794217"/>
                  </a:lnTo>
                  <a:lnTo>
                    <a:pt x="5028228" y="828567"/>
                  </a:lnTo>
                  <a:lnTo>
                    <a:pt x="5009317" y="856617"/>
                  </a:lnTo>
                  <a:lnTo>
                    <a:pt x="4981267" y="875529"/>
                  </a:lnTo>
                  <a:lnTo>
                    <a:pt x="4946917" y="882463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14" y="1752418"/>
              <a:ext cx="485354" cy="4853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6313" y="1752417"/>
              <a:ext cx="485775" cy="485775"/>
            </a:xfrm>
            <a:custGeom>
              <a:avLst/>
              <a:gdLst/>
              <a:ahLst/>
              <a:cxnLst/>
              <a:rect l="l" t="t" r="r" b="b"/>
              <a:pathLst>
                <a:path w="485775" h="485775">
                  <a:moveTo>
                    <a:pt x="0" y="0"/>
                  </a:moveTo>
                  <a:lnTo>
                    <a:pt x="485354" y="0"/>
                  </a:lnTo>
                  <a:lnTo>
                    <a:pt x="485354" y="485354"/>
                  </a:lnTo>
                  <a:lnTo>
                    <a:pt x="0" y="48535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21640" y="1678611"/>
            <a:ext cx="35826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0">
              <a:lnSpc>
                <a:spcPct val="100000"/>
              </a:lnSpc>
              <a:spcBef>
                <a:spcPts val="100"/>
              </a:spcBef>
            </a:pPr>
            <a:r>
              <a:rPr sz="1300" spc="35" dirty="0">
                <a:latin typeface="Tahoma"/>
                <a:cs typeface="Tahoma"/>
              </a:rPr>
              <a:t>EMNIST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dataset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is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a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set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of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handwritten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cha</a:t>
            </a:r>
            <a:r>
              <a:rPr sz="1300" spc="-20" dirty="0">
                <a:latin typeface="Tahoma"/>
                <a:cs typeface="Tahoma"/>
              </a:rPr>
              <a:t>r</a:t>
            </a:r>
            <a:r>
              <a:rPr sz="1300" spc="15" dirty="0">
                <a:latin typeface="Tahoma"/>
                <a:cs typeface="Tahoma"/>
              </a:rPr>
              <a:t>acter  </a:t>
            </a:r>
            <a:r>
              <a:rPr sz="1300" spc="5" dirty="0">
                <a:latin typeface="Tahoma"/>
                <a:cs typeface="Tahoma"/>
              </a:rPr>
              <a:t>digits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derived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from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the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NIST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Special</a:t>
            </a:r>
            <a:r>
              <a:rPr sz="1300" spc="-15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Database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19 </a:t>
            </a:r>
            <a:r>
              <a:rPr sz="1300" spc="45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and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co</a:t>
            </a:r>
            <a:r>
              <a:rPr sz="1300" spc="-15" dirty="0">
                <a:latin typeface="Tahoma"/>
                <a:cs typeface="Tahoma"/>
              </a:rPr>
              <a:t>n</a:t>
            </a:r>
            <a:r>
              <a:rPr sz="1300" spc="-5" dirty="0">
                <a:latin typeface="Tahoma"/>
                <a:cs typeface="Tahoma"/>
              </a:rPr>
              <a:t>v</a:t>
            </a:r>
            <a:r>
              <a:rPr sz="1300" spc="20" dirty="0">
                <a:latin typeface="Tahoma"/>
                <a:cs typeface="Tahoma"/>
              </a:rPr>
              <a:t>erted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to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a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35" dirty="0">
                <a:latin typeface="Tahoma"/>
                <a:cs typeface="Tahoma"/>
              </a:rPr>
              <a:t>28x28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pi</a:t>
            </a:r>
            <a:r>
              <a:rPr sz="1300" spc="-25" dirty="0">
                <a:latin typeface="Tahoma"/>
                <a:cs typeface="Tahoma"/>
              </a:rPr>
              <a:t>x</a:t>
            </a:r>
            <a:r>
              <a:rPr sz="1300" spc="15" dirty="0">
                <a:latin typeface="Tahoma"/>
                <a:cs typeface="Tahoma"/>
              </a:rPr>
              <a:t>el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15" dirty="0">
                <a:latin typeface="Tahoma"/>
                <a:cs typeface="Tahoma"/>
              </a:rPr>
              <a:t>image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5" dirty="0">
                <a:latin typeface="Tahoma"/>
                <a:cs typeface="Tahoma"/>
              </a:rPr>
              <a:t>format.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9368" y="2656944"/>
            <a:ext cx="5035550" cy="882650"/>
            <a:chOff x="429368" y="2656944"/>
            <a:chExt cx="5035550" cy="882650"/>
          </a:xfrm>
        </p:grpSpPr>
        <p:sp>
          <p:nvSpPr>
            <p:cNvPr id="10" name="object 10"/>
            <p:cNvSpPr/>
            <p:nvPr/>
          </p:nvSpPr>
          <p:spPr>
            <a:xfrm>
              <a:off x="429368" y="2656944"/>
              <a:ext cx="5035550" cy="882650"/>
            </a:xfrm>
            <a:custGeom>
              <a:avLst/>
              <a:gdLst/>
              <a:ahLst/>
              <a:cxnLst/>
              <a:rect l="l" t="t" r="r" b="b"/>
              <a:pathLst>
                <a:path w="5035550" h="882650">
                  <a:moveTo>
                    <a:pt x="4946917" y="882463"/>
                  </a:moveTo>
                  <a:lnTo>
                    <a:pt x="88246" y="882463"/>
                  </a:lnTo>
                  <a:lnTo>
                    <a:pt x="53896" y="875528"/>
                  </a:lnTo>
                  <a:lnTo>
                    <a:pt x="25846" y="856617"/>
                  </a:lnTo>
                  <a:lnTo>
                    <a:pt x="6934" y="828567"/>
                  </a:lnTo>
                  <a:lnTo>
                    <a:pt x="0" y="794217"/>
                  </a:lnTo>
                  <a:lnTo>
                    <a:pt x="0" y="88246"/>
                  </a:lnTo>
                  <a:lnTo>
                    <a:pt x="6934" y="53896"/>
                  </a:lnTo>
                  <a:lnTo>
                    <a:pt x="25846" y="25846"/>
                  </a:lnTo>
                  <a:lnTo>
                    <a:pt x="53896" y="6934"/>
                  </a:lnTo>
                  <a:lnTo>
                    <a:pt x="88246" y="0"/>
                  </a:lnTo>
                  <a:lnTo>
                    <a:pt x="4946917" y="0"/>
                  </a:lnTo>
                  <a:lnTo>
                    <a:pt x="4995876" y="14826"/>
                  </a:lnTo>
                  <a:lnTo>
                    <a:pt x="5028446" y="54475"/>
                  </a:lnTo>
                  <a:lnTo>
                    <a:pt x="5035163" y="88246"/>
                  </a:lnTo>
                  <a:lnTo>
                    <a:pt x="5035163" y="794217"/>
                  </a:lnTo>
                  <a:lnTo>
                    <a:pt x="5028228" y="828567"/>
                  </a:lnTo>
                  <a:lnTo>
                    <a:pt x="5009317" y="856617"/>
                  </a:lnTo>
                  <a:lnTo>
                    <a:pt x="4981267" y="875528"/>
                  </a:lnTo>
                  <a:lnTo>
                    <a:pt x="4946917" y="882463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314" y="2855498"/>
              <a:ext cx="485354" cy="4853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96313" y="2855498"/>
              <a:ext cx="485775" cy="485775"/>
            </a:xfrm>
            <a:custGeom>
              <a:avLst/>
              <a:gdLst/>
              <a:ahLst/>
              <a:cxnLst/>
              <a:rect l="l" t="t" r="r" b="b"/>
              <a:pathLst>
                <a:path w="485775" h="485775">
                  <a:moveTo>
                    <a:pt x="0" y="0"/>
                  </a:moveTo>
                  <a:lnTo>
                    <a:pt x="485354" y="0"/>
                  </a:lnTo>
                  <a:lnTo>
                    <a:pt x="485354" y="485354"/>
                  </a:lnTo>
                  <a:lnTo>
                    <a:pt x="0" y="48535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21640" y="2880819"/>
            <a:ext cx="30556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20" dirty="0">
                <a:latin typeface="Tahoma"/>
                <a:cs typeface="Tahoma"/>
              </a:rPr>
              <a:t>It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consists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of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a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set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of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upper-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and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lowercase  </a:t>
            </a:r>
            <a:r>
              <a:rPr sz="1300" spc="5" dirty="0">
                <a:latin typeface="Tahoma"/>
                <a:cs typeface="Tahoma"/>
              </a:rPr>
              <a:t>letters,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categorized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into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26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20" dirty="0">
                <a:latin typeface="Tahoma"/>
                <a:cs typeface="Tahoma"/>
              </a:rPr>
              <a:t>classes.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9368" y="3760023"/>
            <a:ext cx="5035550" cy="882650"/>
            <a:chOff x="429368" y="3760023"/>
            <a:chExt cx="5035550" cy="882650"/>
          </a:xfrm>
        </p:grpSpPr>
        <p:sp>
          <p:nvSpPr>
            <p:cNvPr id="15" name="object 15"/>
            <p:cNvSpPr/>
            <p:nvPr/>
          </p:nvSpPr>
          <p:spPr>
            <a:xfrm>
              <a:off x="429368" y="3760023"/>
              <a:ext cx="5035550" cy="882650"/>
            </a:xfrm>
            <a:custGeom>
              <a:avLst/>
              <a:gdLst/>
              <a:ahLst/>
              <a:cxnLst/>
              <a:rect l="l" t="t" r="r" b="b"/>
              <a:pathLst>
                <a:path w="5035550" h="882650">
                  <a:moveTo>
                    <a:pt x="4946917" y="882464"/>
                  </a:moveTo>
                  <a:lnTo>
                    <a:pt x="88246" y="882464"/>
                  </a:lnTo>
                  <a:lnTo>
                    <a:pt x="53896" y="875529"/>
                  </a:lnTo>
                  <a:lnTo>
                    <a:pt x="25846" y="856617"/>
                  </a:lnTo>
                  <a:lnTo>
                    <a:pt x="6934" y="828567"/>
                  </a:lnTo>
                  <a:lnTo>
                    <a:pt x="0" y="794217"/>
                  </a:lnTo>
                  <a:lnTo>
                    <a:pt x="0" y="88246"/>
                  </a:lnTo>
                  <a:lnTo>
                    <a:pt x="6934" y="53897"/>
                  </a:lnTo>
                  <a:lnTo>
                    <a:pt x="25846" y="25846"/>
                  </a:lnTo>
                  <a:lnTo>
                    <a:pt x="53896" y="6934"/>
                  </a:lnTo>
                  <a:lnTo>
                    <a:pt x="88246" y="0"/>
                  </a:lnTo>
                  <a:lnTo>
                    <a:pt x="4946917" y="0"/>
                  </a:lnTo>
                  <a:lnTo>
                    <a:pt x="4995876" y="14826"/>
                  </a:lnTo>
                  <a:lnTo>
                    <a:pt x="5028446" y="54476"/>
                  </a:lnTo>
                  <a:lnTo>
                    <a:pt x="5035163" y="88246"/>
                  </a:lnTo>
                  <a:lnTo>
                    <a:pt x="5035163" y="794217"/>
                  </a:lnTo>
                  <a:lnTo>
                    <a:pt x="5028228" y="828567"/>
                  </a:lnTo>
                  <a:lnTo>
                    <a:pt x="5009317" y="856617"/>
                  </a:lnTo>
                  <a:lnTo>
                    <a:pt x="4981267" y="875529"/>
                  </a:lnTo>
                  <a:lnTo>
                    <a:pt x="4946917" y="882464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314" y="3958578"/>
              <a:ext cx="485354" cy="4853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96313" y="3958578"/>
              <a:ext cx="485775" cy="485775"/>
            </a:xfrm>
            <a:custGeom>
              <a:avLst/>
              <a:gdLst/>
              <a:ahLst/>
              <a:cxnLst/>
              <a:rect l="l" t="t" r="r" b="b"/>
              <a:pathLst>
                <a:path w="485775" h="485775">
                  <a:moveTo>
                    <a:pt x="0" y="0"/>
                  </a:moveTo>
                  <a:lnTo>
                    <a:pt x="485354" y="0"/>
                  </a:lnTo>
                  <a:lnTo>
                    <a:pt x="485354" y="485354"/>
                  </a:lnTo>
                  <a:lnTo>
                    <a:pt x="0" y="48535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21640" y="4082891"/>
            <a:ext cx="17367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Tahoma"/>
                <a:cs typeface="Tahoma"/>
              </a:rPr>
              <a:t>The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dataset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is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15" dirty="0">
                <a:latin typeface="Tahoma"/>
                <a:cs typeface="Tahoma"/>
              </a:rPr>
              <a:t>balanced.</a:t>
            </a:r>
            <a:endParaRPr sz="13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8778" y="1916089"/>
            <a:ext cx="2451913" cy="2507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3484" y="526300"/>
            <a:ext cx="12954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T</a:t>
            </a:r>
            <a:r>
              <a:rPr spc="-60" dirty="0"/>
              <a:t>est</a:t>
            </a:r>
            <a:r>
              <a:rPr spc="-105" dirty="0"/>
              <a:t> </a:t>
            </a:r>
            <a:r>
              <a:rPr spc="-55" dirty="0"/>
              <a:t>datasets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3816" y="1351437"/>
            <a:ext cx="7449820" cy="650240"/>
            <a:chOff x="-23816" y="1351437"/>
            <a:chExt cx="7449820" cy="650240"/>
          </a:xfrm>
        </p:grpSpPr>
        <p:sp>
          <p:nvSpPr>
            <p:cNvPr id="4" name="object 4"/>
            <p:cNvSpPr/>
            <p:nvPr/>
          </p:nvSpPr>
          <p:spPr>
            <a:xfrm>
              <a:off x="-4" y="1659803"/>
              <a:ext cx="7402195" cy="33020"/>
            </a:xfrm>
            <a:custGeom>
              <a:avLst/>
              <a:gdLst/>
              <a:ahLst/>
              <a:cxnLst/>
              <a:rect l="l" t="t" r="r" b="b"/>
              <a:pathLst>
                <a:path w="7402195" h="33019">
                  <a:moveTo>
                    <a:pt x="0" y="0"/>
                  </a:moveTo>
                  <a:lnTo>
                    <a:pt x="7402200" y="32999"/>
                  </a:lnTo>
                </a:path>
              </a:pathLst>
            </a:custGeom>
            <a:ln w="476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63717" y="1356200"/>
              <a:ext cx="642620" cy="640715"/>
            </a:xfrm>
            <a:custGeom>
              <a:avLst/>
              <a:gdLst/>
              <a:ahLst/>
              <a:cxnLst/>
              <a:rect l="l" t="t" r="r" b="b"/>
              <a:pathLst>
                <a:path w="642620" h="640714">
                  <a:moveTo>
                    <a:pt x="321149" y="640200"/>
                  </a:moveTo>
                  <a:lnTo>
                    <a:pt x="273692" y="636729"/>
                  </a:lnTo>
                  <a:lnTo>
                    <a:pt x="228397" y="626647"/>
                  </a:lnTo>
                  <a:lnTo>
                    <a:pt x="185761" y="610449"/>
                  </a:lnTo>
                  <a:lnTo>
                    <a:pt x="146280" y="588630"/>
                  </a:lnTo>
                  <a:lnTo>
                    <a:pt x="110452" y="561685"/>
                  </a:lnTo>
                  <a:lnTo>
                    <a:pt x="78772" y="530109"/>
                  </a:lnTo>
                  <a:lnTo>
                    <a:pt x="51739" y="494397"/>
                  </a:lnTo>
                  <a:lnTo>
                    <a:pt x="29848" y="455046"/>
                  </a:lnTo>
                  <a:lnTo>
                    <a:pt x="13597" y="412549"/>
                  </a:lnTo>
                  <a:lnTo>
                    <a:pt x="3482" y="367402"/>
                  </a:lnTo>
                  <a:lnTo>
                    <a:pt x="0" y="320100"/>
                  </a:lnTo>
                  <a:lnTo>
                    <a:pt x="3482" y="272798"/>
                  </a:lnTo>
                  <a:lnTo>
                    <a:pt x="13597" y="227651"/>
                  </a:lnTo>
                  <a:lnTo>
                    <a:pt x="29848" y="185154"/>
                  </a:lnTo>
                  <a:lnTo>
                    <a:pt x="51739" y="145802"/>
                  </a:lnTo>
                  <a:lnTo>
                    <a:pt x="78772" y="110090"/>
                  </a:lnTo>
                  <a:lnTo>
                    <a:pt x="110452" y="78515"/>
                  </a:lnTo>
                  <a:lnTo>
                    <a:pt x="146280" y="51570"/>
                  </a:lnTo>
                  <a:lnTo>
                    <a:pt x="185761" y="29750"/>
                  </a:lnTo>
                  <a:lnTo>
                    <a:pt x="228397" y="13552"/>
                  </a:lnTo>
                  <a:lnTo>
                    <a:pt x="273692" y="3470"/>
                  </a:lnTo>
                  <a:lnTo>
                    <a:pt x="321149" y="0"/>
                  </a:lnTo>
                  <a:lnTo>
                    <a:pt x="371692" y="3987"/>
                  </a:lnTo>
                  <a:lnTo>
                    <a:pt x="420534" y="15713"/>
                  </a:lnTo>
                  <a:lnTo>
                    <a:pt x="466814" y="34820"/>
                  </a:lnTo>
                  <a:lnTo>
                    <a:pt x="509669" y="60953"/>
                  </a:lnTo>
                  <a:lnTo>
                    <a:pt x="548237" y="93755"/>
                  </a:lnTo>
                  <a:lnTo>
                    <a:pt x="581147" y="132196"/>
                  </a:lnTo>
                  <a:lnTo>
                    <a:pt x="607365" y="174911"/>
                  </a:lnTo>
                  <a:lnTo>
                    <a:pt x="626535" y="221040"/>
                  </a:lnTo>
                  <a:lnTo>
                    <a:pt x="638299" y="269723"/>
                  </a:lnTo>
                  <a:lnTo>
                    <a:pt x="642299" y="320100"/>
                  </a:lnTo>
                  <a:lnTo>
                    <a:pt x="638817" y="367402"/>
                  </a:lnTo>
                  <a:lnTo>
                    <a:pt x="628702" y="412549"/>
                  </a:lnTo>
                  <a:lnTo>
                    <a:pt x="612451" y="455046"/>
                  </a:lnTo>
                  <a:lnTo>
                    <a:pt x="590560" y="494397"/>
                  </a:lnTo>
                  <a:lnTo>
                    <a:pt x="563527" y="530109"/>
                  </a:lnTo>
                  <a:lnTo>
                    <a:pt x="531847" y="561685"/>
                  </a:lnTo>
                  <a:lnTo>
                    <a:pt x="496019" y="588630"/>
                  </a:lnTo>
                  <a:lnTo>
                    <a:pt x="456538" y="610449"/>
                  </a:lnTo>
                  <a:lnTo>
                    <a:pt x="413902" y="626647"/>
                  </a:lnTo>
                  <a:lnTo>
                    <a:pt x="368607" y="636729"/>
                  </a:lnTo>
                  <a:lnTo>
                    <a:pt x="321149" y="640200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63717" y="1356200"/>
              <a:ext cx="642620" cy="640715"/>
            </a:xfrm>
            <a:custGeom>
              <a:avLst/>
              <a:gdLst/>
              <a:ahLst/>
              <a:cxnLst/>
              <a:rect l="l" t="t" r="r" b="b"/>
              <a:pathLst>
                <a:path w="642620" h="640714">
                  <a:moveTo>
                    <a:pt x="0" y="320100"/>
                  </a:moveTo>
                  <a:lnTo>
                    <a:pt x="3482" y="272798"/>
                  </a:lnTo>
                  <a:lnTo>
                    <a:pt x="13597" y="227651"/>
                  </a:lnTo>
                  <a:lnTo>
                    <a:pt x="29848" y="185154"/>
                  </a:lnTo>
                  <a:lnTo>
                    <a:pt x="51739" y="145802"/>
                  </a:lnTo>
                  <a:lnTo>
                    <a:pt x="78772" y="110090"/>
                  </a:lnTo>
                  <a:lnTo>
                    <a:pt x="110452" y="78515"/>
                  </a:lnTo>
                  <a:lnTo>
                    <a:pt x="146280" y="51570"/>
                  </a:lnTo>
                  <a:lnTo>
                    <a:pt x="185761" y="29750"/>
                  </a:lnTo>
                  <a:lnTo>
                    <a:pt x="228397" y="13552"/>
                  </a:lnTo>
                  <a:lnTo>
                    <a:pt x="273692" y="3470"/>
                  </a:lnTo>
                  <a:lnTo>
                    <a:pt x="321149" y="0"/>
                  </a:lnTo>
                  <a:lnTo>
                    <a:pt x="371692" y="3987"/>
                  </a:lnTo>
                  <a:lnTo>
                    <a:pt x="420534" y="15713"/>
                  </a:lnTo>
                  <a:lnTo>
                    <a:pt x="466814" y="34820"/>
                  </a:lnTo>
                  <a:lnTo>
                    <a:pt x="509669" y="60953"/>
                  </a:lnTo>
                  <a:lnTo>
                    <a:pt x="548237" y="93755"/>
                  </a:lnTo>
                  <a:lnTo>
                    <a:pt x="581147" y="132196"/>
                  </a:lnTo>
                  <a:lnTo>
                    <a:pt x="607365" y="174911"/>
                  </a:lnTo>
                  <a:lnTo>
                    <a:pt x="626535" y="221040"/>
                  </a:lnTo>
                  <a:lnTo>
                    <a:pt x="638299" y="269723"/>
                  </a:lnTo>
                  <a:lnTo>
                    <a:pt x="642299" y="320100"/>
                  </a:lnTo>
                  <a:lnTo>
                    <a:pt x="638817" y="367402"/>
                  </a:lnTo>
                  <a:lnTo>
                    <a:pt x="628702" y="412549"/>
                  </a:lnTo>
                  <a:lnTo>
                    <a:pt x="612451" y="455046"/>
                  </a:lnTo>
                  <a:lnTo>
                    <a:pt x="590560" y="494397"/>
                  </a:lnTo>
                  <a:lnTo>
                    <a:pt x="563527" y="530109"/>
                  </a:lnTo>
                  <a:lnTo>
                    <a:pt x="531847" y="561685"/>
                  </a:lnTo>
                  <a:lnTo>
                    <a:pt x="496019" y="588630"/>
                  </a:lnTo>
                  <a:lnTo>
                    <a:pt x="456538" y="610449"/>
                  </a:lnTo>
                  <a:lnTo>
                    <a:pt x="413902" y="626647"/>
                  </a:lnTo>
                  <a:lnTo>
                    <a:pt x="368607" y="636729"/>
                  </a:lnTo>
                  <a:lnTo>
                    <a:pt x="321149" y="640200"/>
                  </a:lnTo>
                  <a:lnTo>
                    <a:pt x="273692" y="636729"/>
                  </a:lnTo>
                  <a:lnTo>
                    <a:pt x="228397" y="626647"/>
                  </a:lnTo>
                  <a:lnTo>
                    <a:pt x="185761" y="610449"/>
                  </a:lnTo>
                  <a:lnTo>
                    <a:pt x="146280" y="588630"/>
                  </a:lnTo>
                  <a:lnTo>
                    <a:pt x="110452" y="561685"/>
                  </a:lnTo>
                  <a:lnTo>
                    <a:pt x="78772" y="530109"/>
                  </a:lnTo>
                  <a:lnTo>
                    <a:pt x="51739" y="494397"/>
                  </a:lnTo>
                  <a:lnTo>
                    <a:pt x="29848" y="455046"/>
                  </a:lnTo>
                  <a:lnTo>
                    <a:pt x="13597" y="412549"/>
                  </a:lnTo>
                  <a:lnTo>
                    <a:pt x="3482" y="367402"/>
                  </a:lnTo>
                  <a:lnTo>
                    <a:pt x="0" y="32010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02700" y="2038690"/>
            <a:ext cx="1429385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530225" algn="l"/>
                <a:tab pos="1120775" algn="l"/>
              </a:tabLst>
            </a:pPr>
            <a:r>
              <a:rPr sz="1100" spc="10" dirty="0">
                <a:latin typeface="Tahoma"/>
                <a:cs typeface="Tahoma"/>
              </a:rPr>
              <a:t>6.000	</a:t>
            </a:r>
            <a:r>
              <a:rPr sz="1100" spc="-15" dirty="0">
                <a:latin typeface="Tahoma"/>
                <a:cs typeface="Tahoma"/>
              </a:rPr>
              <a:t>images	</a:t>
            </a:r>
            <a:r>
              <a:rPr sz="1100" spc="10" dirty="0">
                <a:latin typeface="Tahoma"/>
                <a:cs typeface="Tahoma"/>
              </a:rPr>
              <a:t>from  </a:t>
            </a:r>
            <a:r>
              <a:rPr sz="1100" spc="30" dirty="0">
                <a:latin typeface="Tahoma"/>
                <a:cs typeface="Tahoma"/>
              </a:rPr>
              <a:t>EMNIST</a:t>
            </a:r>
            <a:r>
              <a:rPr sz="1100" spc="-13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15" dirty="0">
                <a:latin typeface="Tahoma"/>
                <a:cs typeface="Tahoma"/>
              </a:rPr>
              <a:t>etters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7474" y="1531647"/>
            <a:ext cx="114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3187" y="2038698"/>
            <a:ext cx="14293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100" spc="35" dirty="0">
                <a:latin typeface="Tahoma"/>
                <a:cs typeface="Tahoma"/>
              </a:rPr>
              <a:t>52</a:t>
            </a:r>
            <a:r>
              <a:rPr sz="1100" spc="415" dirty="0">
                <a:latin typeface="Tahoma"/>
                <a:cs typeface="Tahoma"/>
              </a:rPr>
              <a:t> </a:t>
            </a:r>
            <a:r>
              <a:rPr sz="1100" spc="20" dirty="0">
                <a:latin typeface="Tahoma"/>
                <a:cs typeface="Tahoma"/>
              </a:rPr>
              <a:t>Handwritten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20" dirty="0">
                <a:latin typeface="Tahoma"/>
                <a:cs typeface="Tahoma"/>
              </a:rPr>
              <a:t>letters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5" dirty="0">
                <a:latin typeface="Tahoma"/>
                <a:cs typeface="Tahoma"/>
              </a:rPr>
              <a:t>captured</a:t>
            </a:r>
            <a:r>
              <a:rPr sz="1100" spc="3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by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camera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63675" y="1941340"/>
            <a:ext cx="143002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100" spc="35" dirty="0">
                <a:latin typeface="Tahoma"/>
                <a:cs typeface="Tahoma"/>
              </a:rPr>
              <a:t>52 </a:t>
            </a:r>
            <a:r>
              <a:rPr sz="1100" spc="20" dirty="0">
                <a:latin typeface="Tahoma"/>
                <a:cs typeface="Tahoma"/>
              </a:rPr>
              <a:t>letters </a:t>
            </a:r>
            <a:r>
              <a:rPr sz="1100" dirty="0">
                <a:latin typeface="Tahoma"/>
                <a:cs typeface="Tahoma"/>
              </a:rPr>
              <a:t>drawn </a:t>
            </a:r>
            <a:r>
              <a:rPr sz="1100" spc="20" dirty="0">
                <a:latin typeface="Tahoma"/>
                <a:cs typeface="Tahoma"/>
              </a:rPr>
              <a:t>with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10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use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15" dirty="0">
                <a:latin typeface="Tahoma"/>
                <a:cs typeface="Tahoma"/>
              </a:rPr>
              <a:t>of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20" dirty="0">
                <a:latin typeface="Tahoma"/>
                <a:cs typeface="Tahoma"/>
              </a:rPr>
              <a:t>Tkinter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5" dirty="0">
                <a:latin typeface="Tahoma"/>
                <a:cs typeface="Tahoma"/>
              </a:rPr>
              <a:t>user </a:t>
            </a:r>
            <a:r>
              <a:rPr sz="1100" spc="-335" dirty="0">
                <a:latin typeface="Tahoma"/>
                <a:cs typeface="Tahoma"/>
              </a:rPr>
              <a:t> </a:t>
            </a:r>
            <a:r>
              <a:rPr sz="1100" spc="10" dirty="0">
                <a:latin typeface="Tahoma"/>
                <a:cs typeface="Tahoma"/>
              </a:rPr>
              <a:t>interface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2604" y="1351437"/>
            <a:ext cx="652145" cy="650240"/>
            <a:chOff x="282604" y="1351437"/>
            <a:chExt cx="652145" cy="650240"/>
          </a:xfrm>
        </p:grpSpPr>
        <p:sp>
          <p:nvSpPr>
            <p:cNvPr id="12" name="object 12"/>
            <p:cNvSpPr/>
            <p:nvPr/>
          </p:nvSpPr>
          <p:spPr>
            <a:xfrm>
              <a:off x="287367" y="1356200"/>
              <a:ext cx="642620" cy="640715"/>
            </a:xfrm>
            <a:custGeom>
              <a:avLst/>
              <a:gdLst/>
              <a:ahLst/>
              <a:cxnLst/>
              <a:rect l="l" t="t" r="r" b="b"/>
              <a:pathLst>
                <a:path w="642619" h="640714">
                  <a:moveTo>
                    <a:pt x="321149" y="640200"/>
                  </a:moveTo>
                  <a:lnTo>
                    <a:pt x="273692" y="636729"/>
                  </a:lnTo>
                  <a:lnTo>
                    <a:pt x="228397" y="626647"/>
                  </a:lnTo>
                  <a:lnTo>
                    <a:pt x="185761" y="610449"/>
                  </a:lnTo>
                  <a:lnTo>
                    <a:pt x="146280" y="588630"/>
                  </a:lnTo>
                  <a:lnTo>
                    <a:pt x="110452" y="561685"/>
                  </a:lnTo>
                  <a:lnTo>
                    <a:pt x="78772" y="530109"/>
                  </a:lnTo>
                  <a:lnTo>
                    <a:pt x="51739" y="494397"/>
                  </a:lnTo>
                  <a:lnTo>
                    <a:pt x="29848" y="455046"/>
                  </a:lnTo>
                  <a:lnTo>
                    <a:pt x="13597" y="412549"/>
                  </a:lnTo>
                  <a:lnTo>
                    <a:pt x="3482" y="367402"/>
                  </a:lnTo>
                  <a:lnTo>
                    <a:pt x="0" y="320100"/>
                  </a:lnTo>
                  <a:lnTo>
                    <a:pt x="3482" y="272798"/>
                  </a:lnTo>
                  <a:lnTo>
                    <a:pt x="13597" y="227651"/>
                  </a:lnTo>
                  <a:lnTo>
                    <a:pt x="29848" y="185154"/>
                  </a:lnTo>
                  <a:lnTo>
                    <a:pt x="51739" y="145802"/>
                  </a:lnTo>
                  <a:lnTo>
                    <a:pt x="78772" y="110090"/>
                  </a:lnTo>
                  <a:lnTo>
                    <a:pt x="110452" y="78515"/>
                  </a:lnTo>
                  <a:lnTo>
                    <a:pt x="146280" y="51570"/>
                  </a:lnTo>
                  <a:lnTo>
                    <a:pt x="185761" y="29750"/>
                  </a:lnTo>
                  <a:lnTo>
                    <a:pt x="228397" y="13552"/>
                  </a:lnTo>
                  <a:lnTo>
                    <a:pt x="273692" y="3470"/>
                  </a:lnTo>
                  <a:lnTo>
                    <a:pt x="321149" y="0"/>
                  </a:lnTo>
                  <a:lnTo>
                    <a:pt x="371692" y="3987"/>
                  </a:lnTo>
                  <a:lnTo>
                    <a:pt x="420534" y="15713"/>
                  </a:lnTo>
                  <a:lnTo>
                    <a:pt x="466814" y="34820"/>
                  </a:lnTo>
                  <a:lnTo>
                    <a:pt x="509669" y="60953"/>
                  </a:lnTo>
                  <a:lnTo>
                    <a:pt x="548237" y="93755"/>
                  </a:lnTo>
                  <a:lnTo>
                    <a:pt x="581147" y="132196"/>
                  </a:lnTo>
                  <a:lnTo>
                    <a:pt x="607365" y="174911"/>
                  </a:lnTo>
                  <a:lnTo>
                    <a:pt x="626535" y="221040"/>
                  </a:lnTo>
                  <a:lnTo>
                    <a:pt x="638299" y="269723"/>
                  </a:lnTo>
                  <a:lnTo>
                    <a:pt x="642299" y="320100"/>
                  </a:lnTo>
                  <a:lnTo>
                    <a:pt x="638817" y="367402"/>
                  </a:lnTo>
                  <a:lnTo>
                    <a:pt x="628702" y="412549"/>
                  </a:lnTo>
                  <a:lnTo>
                    <a:pt x="612451" y="455046"/>
                  </a:lnTo>
                  <a:lnTo>
                    <a:pt x="590560" y="494397"/>
                  </a:lnTo>
                  <a:lnTo>
                    <a:pt x="563527" y="530109"/>
                  </a:lnTo>
                  <a:lnTo>
                    <a:pt x="531847" y="561685"/>
                  </a:lnTo>
                  <a:lnTo>
                    <a:pt x="496019" y="588630"/>
                  </a:lnTo>
                  <a:lnTo>
                    <a:pt x="456538" y="610449"/>
                  </a:lnTo>
                  <a:lnTo>
                    <a:pt x="413902" y="626647"/>
                  </a:lnTo>
                  <a:lnTo>
                    <a:pt x="368607" y="636729"/>
                  </a:lnTo>
                  <a:lnTo>
                    <a:pt x="321149" y="640200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7367" y="1356200"/>
              <a:ext cx="642620" cy="640715"/>
            </a:xfrm>
            <a:custGeom>
              <a:avLst/>
              <a:gdLst/>
              <a:ahLst/>
              <a:cxnLst/>
              <a:rect l="l" t="t" r="r" b="b"/>
              <a:pathLst>
                <a:path w="642619" h="640714">
                  <a:moveTo>
                    <a:pt x="0" y="320100"/>
                  </a:moveTo>
                  <a:lnTo>
                    <a:pt x="3482" y="272798"/>
                  </a:lnTo>
                  <a:lnTo>
                    <a:pt x="13597" y="227651"/>
                  </a:lnTo>
                  <a:lnTo>
                    <a:pt x="29848" y="185154"/>
                  </a:lnTo>
                  <a:lnTo>
                    <a:pt x="51739" y="145802"/>
                  </a:lnTo>
                  <a:lnTo>
                    <a:pt x="78772" y="110090"/>
                  </a:lnTo>
                  <a:lnTo>
                    <a:pt x="110452" y="78515"/>
                  </a:lnTo>
                  <a:lnTo>
                    <a:pt x="146280" y="51570"/>
                  </a:lnTo>
                  <a:lnTo>
                    <a:pt x="185761" y="29750"/>
                  </a:lnTo>
                  <a:lnTo>
                    <a:pt x="228397" y="13552"/>
                  </a:lnTo>
                  <a:lnTo>
                    <a:pt x="273692" y="3470"/>
                  </a:lnTo>
                  <a:lnTo>
                    <a:pt x="321149" y="0"/>
                  </a:lnTo>
                  <a:lnTo>
                    <a:pt x="371692" y="3987"/>
                  </a:lnTo>
                  <a:lnTo>
                    <a:pt x="420534" y="15713"/>
                  </a:lnTo>
                  <a:lnTo>
                    <a:pt x="466814" y="34820"/>
                  </a:lnTo>
                  <a:lnTo>
                    <a:pt x="509669" y="60953"/>
                  </a:lnTo>
                  <a:lnTo>
                    <a:pt x="548237" y="93755"/>
                  </a:lnTo>
                  <a:lnTo>
                    <a:pt x="581147" y="132196"/>
                  </a:lnTo>
                  <a:lnTo>
                    <a:pt x="607365" y="174911"/>
                  </a:lnTo>
                  <a:lnTo>
                    <a:pt x="626535" y="221040"/>
                  </a:lnTo>
                  <a:lnTo>
                    <a:pt x="638299" y="269723"/>
                  </a:lnTo>
                  <a:lnTo>
                    <a:pt x="642299" y="320100"/>
                  </a:lnTo>
                  <a:lnTo>
                    <a:pt x="638817" y="367402"/>
                  </a:lnTo>
                  <a:lnTo>
                    <a:pt x="628702" y="412549"/>
                  </a:lnTo>
                  <a:lnTo>
                    <a:pt x="612451" y="455046"/>
                  </a:lnTo>
                  <a:lnTo>
                    <a:pt x="590560" y="494397"/>
                  </a:lnTo>
                  <a:lnTo>
                    <a:pt x="563527" y="530109"/>
                  </a:lnTo>
                  <a:lnTo>
                    <a:pt x="531847" y="561685"/>
                  </a:lnTo>
                  <a:lnTo>
                    <a:pt x="496019" y="588630"/>
                  </a:lnTo>
                  <a:lnTo>
                    <a:pt x="456538" y="610449"/>
                  </a:lnTo>
                  <a:lnTo>
                    <a:pt x="413902" y="626647"/>
                  </a:lnTo>
                  <a:lnTo>
                    <a:pt x="368607" y="636729"/>
                  </a:lnTo>
                  <a:lnTo>
                    <a:pt x="321149" y="640200"/>
                  </a:lnTo>
                  <a:lnTo>
                    <a:pt x="273692" y="636729"/>
                  </a:lnTo>
                  <a:lnTo>
                    <a:pt x="228397" y="626647"/>
                  </a:lnTo>
                  <a:lnTo>
                    <a:pt x="185761" y="610449"/>
                  </a:lnTo>
                  <a:lnTo>
                    <a:pt x="146280" y="588630"/>
                  </a:lnTo>
                  <a:lnTo>
                    <a:pt x="110452" y="561685"/>
                  </a:lnTo>
                  <a:lnTo>
                    <a:pt x="78772" y="530109"/>
                  </a:lnTo>
                  <a:lnTo>
                    <a:pt x="51739" y="494397"/>
                  </a:lnTo>
                  <a:lnTo>
                    <a:pt x="29848" y="455046"/>
                  </a:lnTo>
                  <a:lnTo>
                    <a:pt x="13597" y="412549"/>
                  </a:lnTo>
                  <a:lnTo>
                    <a:pt x="3482" y="367402"/>
                  </a:lnTo>
                  <a:lnTo>
                    <a:pt x="0" y="32010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74486" y="1531647"/>
            <a:ext cx="68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20779" y="1351428"/>
            <a:ext cx="652145" cy="650240"/>
            <a:chOff x="2820779" y="1351428"/>
            <a:chExt cx="652145" cy="650240"/>
          </a:xfrm>
        </p:grpSpPr>
        <p:sp>
          <p:nvSpPr>
            <p:cNvPr id="16" name="object 16"/>
            <p:cNvSpPr/>
            <p:nvPr/>
          </p:nvSpPr>
          <p:spPr>
            <a:xfrm>
              <a:off x="2825542" y="1356190"/>
              <a:ext cx="642620" cy="640715"/>
            </a:xfrm>
            <a:custGeom>
              <a:avLst/>
              <a:gdLst/>
              <a:ahLst/>
              <a:cxnLst/>
              <a:rect l="l" t="t" r="r" b="b"/>
              <a:pathLst>
                <a:path w="642620" h="640714">
                  <a:moveTo>
                    <a:pt x="321149" y="640199"/>
                  </a:moveTo>
                  <a:lnTo>
                    <a:pt x="273692" y="636729"/>
                  </a:lnTo>
                  <a:lnTo>
                    <a:pt x="228397" y="626647"/>
                  </a:lnTo>
                  <a:lnTo>
                    <a:pt x="185761" y="610449"/>
                  </a:lnTo>
                  <a:lnTo>
                    <a:pt x="146280" y="588629"/>
                  </a:lnTo>
                  <a:lnTo>
                    <a:pt x="110451" y="561684"/>
                  </a:lnTo>
                  <a:lnTo>
                    <a:pt x="78772" y="530109"/>
                  </a:lnTo>
                  <a:lnTo>
                    <a:pt x="51739" y="494397"/>
                  </a:lnTo>
                  <a:lnTo>
                    <a:pt x="29848" y="455046"/>
                  </a:lnTo>
                  <a:lnTo>
                    <a:pt x="13597" y="412549"/>
                  </a:lnTo>
                  <a:lnTo>
                    <a:pt x="3482" y="367402"/>
                  </a:lnTo>
                  <a:lnTo>
                    <a:pt x="0" y="320099"/>
                  </a:lnTo>
                  <a:lnTo>
                    <a:pt x="3482" y="272797"/>
                  </a:lnTo>
                  <a:lnTo>
                    <a:pt x="13597" y="227650"/>
                  </a:lnTo>
                  <a:lnTo>
                    <a:pt x="29848" y="185153"/>
                  </a:lnTo>
                  <a:lnTo>
                    <a:pt x="51739" y="145802"/>
                  </a:lnTo>
                  <a:lnTo>
                    <a:pt x="78772" y="110090"/>
                  </a:lnTo>
                  <a:lnTo>
                    <a:pt x="110451" y="78515"/>
                  </a:lnTo>
                  <a:lnTo>
                    <a:pt x="146280" y="51570"/>
                  </a:lnTo>
                  <a:lnTo>
                    <a:pt x="185761" y="29750"/>
                  </a:lnTo>
                  <a:lnTo>
                    <a:pt x="228397" y="13552"/>
                  </a:lnTo>
                  <a:lnTo>
                    <a:pt x="273692" y="3470"/>
                  </a:lnTo>
                  <a:lnTo>
                    <a:pt x="321149" y="0"/>
                  </a:lnTo>
                  <a:lnTo>
                    <a:pt x="371692" y="3987"/>
                  </a:lnTo>
                  <a:lnTo>
                    <a:pt x="420534" y="15713"/>
                  </a:lnTo>
                  <a:lnTo>
                    <a:pt x="466814" y="34820"/>
                  </a:lnTo>
                  <a:lnTo>
                    <a:pt x="509669" y="60952"/>
                  </a:lnTo>
                  <a:lnTo>
                    <a:pt x="548237" y="93755"/>
                  </a:lnTo>
                  <a:lnTo>
                    <a:pt x="581147" y="132196"/>
                  </a:lnTo>
                  <a:lnTo>
                    <a:pt x="607365" y="174911"/>
                  </a:lnTo>
                  <a:lnTo>
                    <a:pt x="626535" y="221040"/>
                  </a:lnTo>
                  <a:lnTo>
                    <a:pt x="638299" y="269723"/>
                  </a:lnTo>
                  <a:lnTo>
                    <a:pt x="642299" y="320099"/>
                  </a:lnTo>
                  <a:lnTo>
                    <a:pt x="638817" y="367402"/>
                  </a:lnTo>
                  <a:lnTo>
                    <a:pt x="628702" y="412549"/>
                  </a:lnTo>
                  <a:lnTo>
                    <a:pt x="612451" y="455046"/>
                  </a:lnTo>
                  <a:lnTo>
                    <a:pt x="590560" y="494397"/>
                  </a:lnTo>
                  <a:lnTo>
                    <a:pt x="563527" y="530109"/>
                  </a:lnTo>
                  <a:lnTo>
                    <a:pt x="531847" y="561684"/>
                  </a:lnTo>
                  <a:lnTo>
                    <a:pt x="496019" y="588629"/>
                  </a:lnTo>
                  <a:lnTo>
                    <a:pt x="456538" y="610449"/>
                  </a:lnTo>
                  <a:lnTo>
                    <a:pt x="413902" y="626647"/>
                  </a:lnTo>
                  <a:lnTo>
                    <a:pt x="368607" y="636729"/>
                  </a:lnTo>
                  <a:lnTo>
                    <a:pt x="321149" y="640199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25542" y="1356190"/>
              <a:ext cx="642620" cy="640715"/>
            </a:xfrm>
            <a:custGeom>
              <a:avLst/>
              <a:gdLst/>
              <a:ahLst/>
              <a:cxnLst/>
              <a:rect l="l" t="t" r="r" b="b"/>
              <a:pathLst>
                <a:path w="642620" h="640714">
                  <a:moveTo>
                    <a:pt x="0" y="320099"/>
                  </a:moveTo>
                  <a:lnTo>
                    <a:pt x="3482" y="272797"/>
                  </a:lnTo>
                  <a:lnTo>
                    <a:pt x="13597" y="227650"/>
                  </a:lnTo>
                  <a:lnTo>
                    <a:pt x="29848" y="185153"/>
                  </a:lnTo>
                  <a:lnTo>
                    <a:pt x="51739" y="145802"/>
                  </a:lnTo>
                  <a:lnTo>
                    <a:pt x="78772" y="110090"/>
                  </a:lnTo>
                  <a:lnTo>
                    <a:pt x="110451" y="78515"/>
                  </a:lnTo>
                  <a:lnTo>
                    <a:pt x="146280" y="51570"/>
                  </a:lnTo>
                  <a:lnTo>
                    <a:pt x="185761" y="29750"/>
                  </a:lnTo>
                  <a:lnTo>
                    <a:pt x="228397" y="13552"/>
                  </a:lnTo>
                  <a:lnTo>
                    <a:pt x="273692" y="3470"/>
                  </a:lnTo>
                  <a:lnTo>
                    <a:pt x="321149" y="0"/>
                  </a:lnTo>
                  <a:lnTo>
                    <a:pt x="371692" y="3987"/>
                  </a:lnTo>
                  <a:lnTo>
                    <a:pt x="420534" y="15713"/>
                  </a:lnTo>
                  <a:lnTo>
                    <a:pt x="466814" y="34820"/>
                  </a:lnTo>
                  <a:lnTo>
                    <a:pt x="509669" y="60952"/>
                  </a:lnTo>
                  <a:lnTo>
                    <a:pt x="548237" y="93755"/>
                  </a:lnTo>
                  <a:lnTo>
                    <a:pt x="581147" y="132196"/>
                  </a:lnTo>
                  <a:lnTo>
                    <a:pt x="607365" y="174911"/>
                  </a:lnTo>
                  <a:lnTo>
                    <a:pt x="626535" y="221040"/>
                  </a:lnTo>
                  <a:lnTo>
                    <a:pt x="638299" y="269723"/>
                  </a:lnTo>
                  <a:lnTo>
                    <a:pt x="642299" y="320099"/>
                  </a:lnTo>
                  <a:lnTo>
                    <a:pt x="638817" y="367402"/>
                  </a:lnTo>
                  <a:lnTo>
                    <a:pt x="628702" y="412549"/>
                  </a:lnTo>
                  <a:lnTo>
                    <a:pt x="612451" y="455046"/>
                  </a:lnTo>
                  <a:lnTo>
                    <a:pt x="590560" y="494397"/>
                  </a:lnTo>
                  <a:lnTo>
                    <a:pt x="563527" y="530109"/>
                  </a:lnTo>
                  <a:lnTo>
                    <a:pt x="531847" y="561684"/>
                  </a:lnTo>
                  <a:lnTo>
                    <a:pt x="496019" y="588629"/>
                  </a:lnTo>
                  <a:lnTo>
                    <a:pt x="456538" y="610449"/>
                  </a:lnTo>
                  <a:lnTo>
                    <a:pt x="413902" y="626647"/>
                  </a:lnTo>
                  <a:lnTo>
                    <a:pt x="368607" y="636729"/>
                  </a:lnTo>
                  <a:lnTo>
                    <a:pt x="321149" y="640199"/>
                  </a:lnTo>
                  <a:lnTo>
                    <a:pt x="273692" y="636729"/>
                  </a:lnTo>
                  <a:lnTo>
                    <a:pt x="228397" y="626647"/>
                  </a:lnTo>
                  <a:lnTo>
                    <a:pt x="185761" y="610449"/>
                  </a:lnTo>
                  <a:lnTo>
                    <a:pt x="146280" y="588629"/>
                  </a:lnTo>
                  <a:lnTo>
                    <a:pt x="110451" y="561684"/>
                  </a:lnTo>
                  <a:lnTo>
                    <a:pt x="78772" y="530109"/>
                  </a:lnTo>
                  <a:lnTo>
                    <a:pt x="51739" y="494397"/>
                  </a:lnTo>
                  <a:lnTo>
                    <a:pt x="29848" y="455046"/>
                  </a:lnTo>
                  <a:lnTo>
                    <a:pt x="13597" y="412549"/>
                  </a:lnTo>
                  <a:lnTo>
                    <a:pt x="3482" y="367402"/>
                  </a:lnTo>
                  <a:lnTo>
                    <a:pt x="0" y="3200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089400" y="1531637"/>
            <a:ext cx="114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531" y="2890636"/>
            <a:ext cx="1208872" cy="133241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5390" y="2987547"/>
            <a:ext cx="1152483" cy="125464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9519" y="2873353"/>
            <a:ext cx="1158957" cy="12675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653" y="365624"/>
            <a:ext cx="2392680" cy="320040"/>
          </a:xfrm>
          <a:prstGeom prst="rect">
            <a:avLst/>
          </a:prstGeom>
          <a:solidFill>
            <a:srgbClr val="A4D8F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spc="-40" dirty="0"/>
              <a:t>L</a:t>
            </a:r>
            <a:r>
              <a:rPr spc="-75" dirty="0"/>
              <a:t>o</a:t>
            </a:r>
            <a:r>
              <a:rPr spc="-50" dirty="0"/>
              <a:t>ading</a:t>
            </a:r>
            <a:r>
              <a:rPr spc="-105" dirty="0"/>
              <a:t> </a:t>
            </a:r>
            <a:r>
              <a:rPr dirty="0"/>
              <a:t>EMNIST</a:t>
            </a:r>
            <a:r>
              <a:rPr spc="-105" dirty="0"/>
              <a:t> </a:t>
            </a:r>
            <a:r>
              <a:rPr spc="-2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4037" y="1079320"/>
            <a:ext cx="22720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25" dirty="0">
                <a:latin typeface="Tahoma"/>
                <a:cs typeface="Tahoma"/>
              </a:rPr>
              <a:t>V</a:t>
            </a:r>
            <a:r>
              <a:rPr sz="1300" dirty="0">
                <a:latin typeface="Tahoma"/>
                <a:cs typeface="Tahoma"/>
              </a:rPr>
              <a:t>ast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amount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of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data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in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35" dirty="0">
                <a:latin typeface="Tahoma"/>
                <a:cs typeface="Tahoma"/>
              </a:rPr>
              <a:t>EMNIST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82" y="2069921"/>
            <a:ext cx="35934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20" dirty="0">
                <a:latin typeface="Tahoma"/>
                <a:cs typeface="Tahoma"/>
              </a:rPr>
              <a:t>Download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from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NIST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site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20" dirty="0">
                <a:latin typeface="Tahoma"/>
                <a:cs typeface="Tahoma"/>
              </a:rPr>
              <a:t>as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a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zipped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65" dirty="0">
                <a:latin typeface="Tahoma"/>
                <a:cs typeface="Tahoma"/>
              </a:rPr>
              <a:t>M</a:t>
            </a:r>
            <a:r>
              <a:rPr sz="1300" spc="45" dirty="0">
                <a:latin typeface="Tahoma"/>
                <a:cs typeface="Tahoma"/>
              </a:rPr>
              <a:t>A</a:t>
            </a:r>
            <a:r>
              <a:rPr sz="1300" spc="50" dirty="0">
                <a:latin typeface="Tahoma"/>
                <a:cs typeface="Tahoma"/>
              </a:rPr>
              <a:t>TLAB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ﬁle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0357" y="3258641"/>
            <a:ext cx="24396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Tahoma"/>
                <a:cs typeface="Tahoma"/>
              </a:rPr>
              <a:t>T</a:t>
            </a:r>
            <a:r>
              <a:rPr sz="1300" spc="5" dirty="0">
                <a:latin typeface="Tahoma"/>
                <a:cs typeface="Tahoma"/>
              </a:rPr>
              <a:t>empo</a:t>
            </a:r>
            <a:r>
              <a:rPr sz="1300" spc="-20" dirty="0">
                <a:latin typeface="Tahoma"/>
                <a:cs typeface="Tahoma"/>
              </a:rPr>
              <a:t>r</a:t>
            </a:r>
            <a:r>
              <a:rPr sz="1300" spc="20" dirty="0">
                <a:latin typeface="Tahoma"/>
                <a:cs typeface="Tahoma"/>
              </a:rPr>
              <a:t>arily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whole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dataset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stored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7720" y="4249240"/>
            <a:ext cx="31445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20" dirty="0">
                <a:latin typeface="Tahoma"/>
                <a:cs typeface="Tahoma"/>
              </a:rPr>
              <a:t>Needed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data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pulled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-15" dirty="0">
                <a:latin typeface="Tahoma"/>
                <a:cs typeface="Tahoma"/>
              </a:rPr>
              <a:t>out,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rest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out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of</a:t>
            </a:r>
            <a:r>
              <a:rPr sz="1300" spc="-160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memory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67237" y="0"/>
            <a:ext cx="4581525" cy="5153025"/>
            <a:chOff x="4567237" y="0"/>
            <a:chExt cx="4581525" cy="5153025"/>
          </a:xfrm>
        </p:grpSpPr>
        <p:sp>
          <p:nvSpPr>
            <p:cNvPr id="8" name="object 8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4571999" y="0"/>
                  </a:lnTo>
                  <a:lnTo>
                    <a:pt x="4571999" y="5143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0" y="0"/>
                  </a:moveTo>
                  <a:lnTo>
                    <a:pt x="4571999" y="0"/>
                  </a:lnTo>
                  <a:lnTo>
                    <a:pt x="4571999" y="5143499"/>
                  </a:lnTo>
                  <a:lnTo>
                    <a:pt x="0" y="5143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47274" y="113915"/>
            <a:ext cx="322643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5" dirty="0">
                <a:solidFill>
                  <a:srgbClr val="559BD6"/>
                </a:solidFill>
                <a:latin typeface="Courier New"/>
                <a:cs typeface="Courier New"/>
              </a:rPr>
              <a:t>def</a:t>
            </a:r>
            <a:r>
              <a:rPr sz="750" spc="-20" dirty="0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B5CEA8"/>
                </a:solidFill>
                <a:latin typeface="Courier New"/>
                <a:cs typeface="Courier New"/>
              </a:rPr>
              <a:t>load_data</a:t>
            </a:r>
            <a:r>
              <a:rPr sz="750" spc="-5" dirty="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sz="750" spc="-5" dirty="0">
                <a:solidFill>
                  <a:srgbClr val="9BDCFD"/>
                </a:solidFill>
                <a:latin typeface="Courier New"/>
                <a:cs typeface="Courier New"/>
              </a:rPr>
              <a:t>path</a:t>
            </a:r>
            <a:r>
              <a:rPr sz="750" spc="-5" dirty="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"emnist_matlab.npz"</a:t>
            </a:r>
            <a:r>
              <a:rPr sz="750" spc="-5" dirty="0">
                <a:solidFill>
                  <a:srgbClr val="D4D4D4"/>
                </a:solidFill>
                <a:latin typeface="Courier New"/>
                <a:cs typeface="Courier New"/>
              </a:rPr>
              <a:t>,</a:t>
            </a:r>
            <a:r>
              <a:rPr sz="75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9BDCFD"/>
                </a:solidFill>
                <a:latin typeface="Courier New"/>
                <a:cs typeface="Courier New"/>
              </a:rPr>
              <a:t>type</a:t>
            </a:r>
            <a:r>
              <a:rPr sz="750" spc="-5" dirty="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"letters"</a:t>
            </a:r>
            <a:r>
              <a:rPr sz="750" spc="-5" dirty="0">
                <a:solidFill>
                  <a:srgbClr val="D4D4D4"/>
                </a:solidFill>
                <a:latin typeface="Courier New"/>
                <a:cs typeface="Courier New"/>
              </a:rPr>
              <a:t>)</a:t>
            </a:r>
            <a:r>
              <a:rPr sz="750" spc="-5" dirty="0">
                <a:solidFill>
                  <a:srgbClr val="DCDCDC"/>
                </a:solidFill>
                <a:latin typeface="Courier New"/>
                <a:cs typeface="Courier New"/>
              </a:rPr>
              <a:t>: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5874" y="383336"/>
            <a:ext cx="231203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sz="750" dirty="0">
                <a:solidFill>
                  <a:srgbClr val="6AA94F"/>
                </a:solidFill>
                <a:latin typeface="Courier New"/>
                <a:cs typeface="Courier New"/>
              </a:rPr>
              <a:t>#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Log about loading </a:t>
            </a:r>
            <a:r>
              <a:rPr sz="750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logging.basicConfig(level=logging.INFO) </a:t>
            </a:r>
            <a:r>
              <a:rPr sz="75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logging.info(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'Loading</a:t>
            </a:r>
            <a:r>
              <a:rPr sz="750" spc="-30" dirty="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dataset</a:t>
            </a:r>
            <a:r>
              <a:rPr sz="750" spc="-25" dirty="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sz="750" dirty="0">
                <a:solidFill>
                  <a:srgbClr val="CE9178"/>
                </a:solidFill>
                <a:latin typeface="Courier New"/>
                <a:cs typeface="Courier New"/>
              </a:rPr>
              <a:t>=</a:t>
            </a:r>
            <a:r>
              <a:rPr sz="750" spc="-30" dirty="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emnist'</a:t>
            </a:r>
            <a:r>
              <a:rPr sz="750" spc="-5" dirty="0"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8612" y="1665129"/>
            <a:ext cx="5778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50" dirty="0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88612" y="1003822"/>
            <a:ext cx="3943985" cy="9563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750" dirty="0">
                <a:solidFill>
                  <a:srgbClr val="6AA94F"/>
                </a:solidFill>
                <a:latin typeface="Courier New"/>
                <a:cs typeface="Courier New"/>
              </a:rPr>
              <a:t>#</a:t>
            </a:r>
            <a:r>
              <a:rPr sz="750" spc="-45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Load</a:t>
            </a:r>
            <a:r>
              <a:rPr sz="750" spc="-40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data</a:t>
            </a:r>
            <a:endParaRPr sz="7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sz="750" spc="-5" dirty="0">
                <a:latin typeface="Courier New"/>
                <a:cs typeface="Courier New"/>
              </a:rPr>
              <a:t>path</a:t>
            </a:r>
            <a:r>
              <a:rPr sz="750" spc="-45" dirty="0">
                <a:latin typeface="Courier New"/>
                <a:cs typeface="Courier New"/>
              </a:rPr>
              <a:t> </a:t>
            </a:r>
            <a:r>
              <a:rPr sz="750" dirty="0">
                <a:latin typeface="Courier New"/>
                <a:cs typeface="Courier New"/>
              </a:rPr>
              <a:t>=</a:t>
            </a:r>
            <a:r>
              <a:rPr sz="750" spc="-4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get_file(</a:t>
            </a:r>
            <a:endParaRPr sz="750">
              <a:latin typeface="Courier New"/>
              <a:cs typeface="Courier New"/>
            </a:endParaRPr>
          </a:p>
          <a:p>
            <a:pPr marL="1028700" indent="-800735">
              <a:lnSpc>
                <a:spcPct val="135700"/>
              </a:lnSpc>
            </a:pPr>
            <a:r>
              <a:rPr sz="750" spc="-5" dirty="0">
                <a:latin typeface="Courier New"/>
                <a:cs typeface="Courier New"/>
              </a:rPr>
              <a:t>path, origin=(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  <a:hlinkClick r:id="rId2"/>
              </a:rPr>
              <a:t>"http://www.itl.nist.gov/iaui/vip/cs_links/EMNIST/" </a:t>
            </a:r>
            <a:r>
              <a:rPr sz="750" spc="-440" dirty="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"matlab.zip"</a:t>
            </a:r>
            <a:r>
              <a:rPr sz="750" spc="-5" dirty="0"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r>
              <a:rPr sz="750" spc="-5" dirty="0">
                <a:solidFill>
                  <a:srgbClr val="C586C0"/>
                </a:solidFill>
                <a:latin typeface="Courier New"/>
                <a:cs typeface="Courier New"/>
              </a:rPr>
              <a:t>with</a:t>
            </a:r>
            <a:r>
              <a:rPr sz="750" spc="-20" dirty="0">
                <a:solidFill>
                  <a:srgbClr val="C586C0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ZipFile(path,</a:t>
            </a:r>
            <a:r>
              <a:rPr sz="750" spc="-15" dirty="0"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"r"</a:t>
            </a:r>
            <a:r>
              <a:rPr sz="750" spc="-5" dirty="0">
                <a:latin typeface="Courier New"/>
                <a:cs typeface="Courier New"/>
              </a:rPr>
              <a:t>)</a:t>
            </a:r>
            <a:r>
              <a:rPr sz="750" spc="-15" dirty="0"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C586C0"/>
                </a:solidFill>
                <a:latin typeface="Courier New"/>
                <a:cs typeface="Courier New"/>
              </a:rPr>
              <a:t>as</a:t>
            </a:r>
            <a:r>
              <a:rPr sz="750" spc="-20" dirty="0">
                <a:solidFill>
                  <a:srgbClr val="C586C0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opened_zip: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78200" y="2135450"/>
            <a:ext cx="3173730" cy="800735"/>
          </a:xfrm>
          <a:prstGeom prst="rect">
            <a:avLst/>
          </a:prstGeom>
          <a:solidFill>
            <a:srgbClr val="EEEEEE"/>
          </a:solidFill>
          <a:ln w="19049">
            <a:solidFill>
              <a:srgbClr val="A4D8F4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60"/>
              </a:spcBef>
            </a:pPr>
            <a:r>
              <a:rPr sz="750" dirty="0">
                <a:solidFill>
                  <a:srgbClr val="6AA94F"/>
                </a:solidFill>
                <a:latin typeface="Courier New"/>
                <a:cs typeface="Courier New"/>
              </a:rPr>
              <a:t>#</a:t>
            </a:r>
            <a:r>
              <a:rPr sz="750" spc="-20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Read</a:t>
            </a:r>
            <a:r>
              <a:rPr sz="750" spc="-15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file</a:t>
            </a:r>
            <a:r>
              <a:rPr sz="750" spc="-15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and</a:t>
            </a:r>
            <a:r>
              <a:rPr sz="750" spc="-20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temporarily</a:t>
            </a:r>
            <a:r>
              <a:rPr sz="750" spc="-15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store</a:t>
            </a:r>
            <a:r>
              <a:rPr sz="750" spc="-15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it</a:t>
            </a:r>
            <a:endParaRPr sz="750">
              <a:latin typeface="Courier New"/>
              <a:cs typeface="Courier New"/>
            </a:endParaRPr>
          </a:p>
          <a:p>
            <a:pPr marL="38735" marR="1583690" indent="-635">
              <a:lnSpc>
                <a:spcPct val="135700"/>
              </a:lnSpc>
            </a:pPr>
            <a:r>
              <a:rPr sz="750" spc="-5" dirty="0">
                <a:latin typeface="Courier New"/>
                <a:cs typeface="Courier New"/>
              </a:rPr>
              <a:t>file_name </a:t>
            </a:r>
            <a:r>
              <a:rPr sz="750" dirty="0">
                <a:latin typeface="Courier New"/>
                <a:cs typeface="Courier New"/>
              </a:rPr>
              <a:t>= </a:t>
            </a:r>
            <a:r>
              <a:rPr sz="750" spc="-5" dirty="0">
                <a:solidFill>
                  <a:srgbClr val="559BD6"/>
                </a:solidFill>
                <a:latin typeface="Courier New"/>
                <a:cs typeface="Courier New"/>
              </a:rPr>
              <a:t>f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"./</a:t>
            </a:r>
            <a:r>
              <a:rPr sz="750" spc="-5" dirty="0">
                <a:solidFill>
                  <a:srgbClr val="DCDCDC"/>
                </a:solidFill>
                <a:latin typeface="Courier New"/>
                <a:cs typeface="Courier New"/>
              </a:rPr>
              <a:t>{</a:t>
            </a:r>
            <a:r>
              <a:rPr sz="750" spc="-5" dirty="0">
                <a:solidFill>
                  <a:srgbClr val="4EC9B0"/>
                </a:solidFill>
                <a:latin typeface="Courier New"/>
                <a:cs typeface="Courier New"/>
              </a:rPr>
              <a:t>type</a:t>
            </a:r>
            <a:r>
              <a:rPr sz="750" spc="-5" dirty="0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.mat" </a:t>
            </a:r>
            <a:r>
              <a:rPr sz="750" spc="-440" dirty="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sz="750" dirty="0">
                <a:latin typeface="Courier New"/>
                <a:cs typeface="Courier New"/>
              </a:rPr>
              <a:t>f</a:t>
            </a:r>
            <a:r>
              <a:rPr sz="750" spc="-25" dirty="0">
                <a:latin typeface="Courier New"/>
                <a:cs typeface="Courier New"/>
              </a:rPr>
              <a:t> </a:t>
            </a:r>
            <a:r>
              <a:rPr sz="750" dirty="0">
                <a:latin typeface="Courier New"/>
                <a:cs typeface="Courier New"/>
              </a:rPr>
              <a:t>=</a:t>
            </a:r>
            <a:r>
              <a:rPr sz="750" spc="-15" dirty="0"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B5CEA8"/>
                </a:solidFill>
                <a:latin typeface="Courier New"/>
                <a:cs typeface="Courier New"/>
              </a:rPr>
              <a:t>open</a:t>
            </a:r>
            <a:r>
              <a:rPr sz="750" spc="-5" dirty="0">
                <a:latin typeface="Courier New"/>
                <a:cs typeface="Courier New"/>
              </a:rPr>
              <a:t>(file_name,</a:t>
            </a:r>
            <a:r>
              <a:rPr sz="750" spc="-15" dirty="0"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"wb"</a:t>
            </a:r>
            <a:r>
              <a:rPr sz="750" spc="-5" dirty="0"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  <a:p>
            <a:pPr marL="38735" marR="97155">
              <a:lnSpc>
                <a:spcPct val="135700"/>
              </a:lnSpc>
            </a:pPr>
            <a:r>
              <a:rPr sz="750" spc="-5" dirty="0">
                <a:latin typeface="Courier New"/>
                <a:cs typeface="Courier New"/>
              </a:rPr>
              <a:t>f.write(opened_zip.read(</a:t>
            </a:r>
            <a:r>
              <a:rPr sz="750" spc="-5" dirty="0">
                <a:solidFill>
                  <a:srgbClr val="559BD6"/>
                </a:solidFill>
                <a:latin typeface="Courier New"/>
                <a:cs typeface="Courier New"/>
              </a:rPr>
              <a:t>f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"matlab/emnist-</a:t>
            </a:r>
            <a:r>
              <a:rPr sz="750" spc="-5" dirty="0">
                <a:latin typeface="Courier New"/>
                <a:cs typeface="Courier New"/>
              </a:rPr>
              <a:t>{</a:t>
            </a:r>
            <a:r>
              <a:rPr sz="750" spc="-5" dirty="0">
                <a:solidFill>
                  <a:srgbClr val="4EC9B0"/>
                </a:solidFill>
                <a:latin typeface="Courier New"/>
                <a:cs typeface="Courier New"/>
              </a:rPr>
              <a:t>type</a:t>
            </a:r>
            <a:r>
              <a:rPr sz="750" spc="-5" dirty="0">
                <a:latin typeface="Courier New"/>
                <a:cs typeface="Courier New"/>
              </a:rPr>
              <a:t>}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.mat"</a:t>
            </a:r>
            <a:r>
              <a:rPr sz="750" spc="-5" dirty="0">
                <a:latin typeface="Courier New"/>
                <a:cs typeface="Courier New"/>
              </a:rPr>
              <a:t>)) </a:t>
            </a:r>
            <a:r>
              <a:rPr sz="750" spc="-44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f.close()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4549" y="3020400"/>
            <a:ext cx="2654300" cy="3359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750" dirty="0">
                <a:solidFill>
                  <a:srgbClr val="6AA94F"/>
                </a:solidFill>
                <a:latin typeface="Courier New"/>
                <a:cs typeface="Courier New"/>
              </a:rPr>
              <a:t>#</a:t>
            </a:r>
            <a:r>
              <a:rPr sz="750" spc="-20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Load</a:t>
            </a:r>
            <a:r>
              <a:rPr sz="750" spc="-20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data</a:t>
            </a:r>
            <a:r>
              <a:rPr sz="750" spc="-20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from</a:t>
            </a:r>
            <a:r>
              <a:rPr sz="750" spc="-20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Matlab</a:t>
            </a:r>
            <a:r>
              <a:rPr sz="750" spc="-20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file.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750" dirty="0">
                <a:solidFill>
                  <a:srgbClr val="6AA94F"/>
                </a:solidFill>
                <a:latin typeface="Courier New"/>
                <a:cs typeface="Courier New"/>
              </a:rPr>
              <a:t>#</a:t>
            </a:r>
            <a:r>
              <a:rPr sz="750" spc="-45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Source:</a:t>
            </a:r>
            <a:r>
              <a:rPr sz="750" spc="-40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https://stackoverflow.com/a/53547262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8200" y="3371224"/>
            <a:ext cx="1654810" cy="344805"/>
          </a:xfrm>
          <a:prstGeom prst="rect">
            <a:avLst/>
          </a:prstGeom>
          <a:solidFill>
            <a:srgbClr val="EEEEEE"/>
          </a:solidFill>
          <a:ln w="19049">
            <a:solidFill>
              <a:srgbClr val="A4D8F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sz="750" spc="-5" dirty="0">
                <a:latin typeface="Courier New"/>
                <a:cs typeface="Courier New"/>
              </a:rPr>
              <a:t>mat</a:t>
            </a:r>
            <a:r>
              <a:rPr sz="750" spc="-45" dirty="0">
                <a:latin typeface="Courier New"/>
                <a:cs typeface="Courier New"/>
              </a:rPr>
              <a:t> </a:t>
            </a:r>
            <a:r>
              <a:rPr sz="750" dirty="0">
                <a:latin typeface="Courier New"/>
                <a:cs typeface="Courier New"/>
              </a:rPr>
              <a:t>=</a:t>
            </a:r>
            <a:r>
              <a:rPr sz="750" spc="-4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sio.loadmat(file_name)</a:t>
            </a:r>
            <a:endParaRPr sz="750">
              <a:latin typeface="Courier New"/>
              <a:cs typeface="Courier New"/>
            </a:endParaRPr>
          </a:p>
          <a:p>
            <a:pPr marL="38735">
              <a:lnSpc>
                <a:spcPct val="100000"/>
              </a:lnSpc>
              <a:spcBef>
                <a:spcPts val="320"/>
              </a:spcBef>
            </a:pPr>
            <a:r>
              <a:rPr sz="750" spc="-5" dirty="0">
                <a:latin typeface="Courier New"/>
                <a:cs typeface="Courier New"/>
              </a:rPr>
              <a:t>data</a:t>
            </a:r>
            <a:r>
              <a:rPr sz="750" spc="-40" dirty="0">
                <a:latin typeface="Courier New"/>
                <a:cs typeface="Courier New"/>
              </a:rPr>
              <a:t> </a:t>
            </a:r>
            <a:r>
              <a:rPr sz="750" dirty="0">
                <a:latin typeface="Courier New"/>
                <a:cs typeface="Courier New"/>
              </a:rPr>
              <a:t>=</a:t>
            </a:r>
            <a:r>
              <a:rPr sz="750" spc="-35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mat[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"dataset"</a:t>
            </a:r>
            <a:r>
              <a:rPr sz="750" spc="-5" dirty="0">
                <a:latin typeface="Courier New"/>
                <a:cs typeface="Courier New"/>
              </a:rPr>
              <a:t>]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04539" y="3640886"/>
            <a:ext cx="3455035" cy="64643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750" spc="-5" dirty="0">
                <a:latin typeface="Courier New"/>
                <a:cs typeface="Courier New"/>
              </a:rPr>
              <a:t>input_train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dirty="0">
                <a:latin typeface="Courier New"/>
                <a:cs typeface="Courier New"/>
              </a:rPr>
              <a:t>=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data[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"train"</a:t>
            </a:r>
            <a:r>
              <a:rPr sz="750" spc="-5" dirty="0">
                <a:latin typeface="Courier New"/>
                <a:cs typeface="Courier New"/>
              </a:rPr>
              <a:t>][0,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0][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"images"</a:t>
            </a:r>
            <a:r>
              <a:rPr sz="750" spc="-5" dirty="0">
                <a:latin typeface="Courier New"/>
                <a:cs typeface="Courier New"/>
              </a:rPr>
              <a:t>][0,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0]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750" spc="-5" dirty="0">
                <a:latin typeface="Courier New"/>
                <a:cs typeface="Courier New"/>
              </a:rPr>
              <a:t>target_train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dirty="0">
                <a:latin typeface="Courier New"/>
                <a:cs typeface="Courier New"/>
              </a:rPr>
              <a:t>=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data[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"train"</a:t>
            </a:r>
            <a:r>
              <a:rPr sz="750" spc="-5" dirty="0">
                <a:latin typeface="Courier New"/>
                <a:cs typeface="Courier New"/>
              </a:rPr>
              <a:t>][0,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0][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"labels"</a:t>
            </a:r>
            <a:r>
              <a:rPr sz="750" spc="-5" dirty="0">
                <a:latin typeface="Courier New"/>
                <a:cs typeface="Courier New"/>
              </a:rPr>
              <a:t>][0,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0].flatten()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750" spc="-5" dirty="0">
                <a:latin typeface="Courier New"/>
                <a:cs typeface="Courier New"/>
              </a:rPr>
              <a:t>input_test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dirty="0">
                <a:latin typeface="Courier New"/>
                <a:cs typeface="Courier New"/>
              </a:rPr>
              <a:t>=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data[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"test"</a:t>
            </a:r>
            <a:r>
              <a:rPr sz="750" spc="-5" dirty="0">
                <a:latin typeface="Courier New"/>
                <a:cs typeface="Courier New"/>
              </a:rPr>
              <a:t>][0,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0][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"images"</a:t>
            </a:r>
            <a:r>
              <a:rPr sz="750" spc="-5" dirty="0">
                <a:latin typeface="Courier New"/>
                <a:cs typeface="Courier New"/>
              </a:rPr>
              <a:t>][0,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0]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750" spc="-5" dirty="0">
                <a:latin typeface="Courier New"/>
                <a:cs typeface="Courier New"/>
              </a:rPr>
              <a:t>target_test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dirty="0">
                <a:latin typeface="Courier New"/>
                <a:cs typeface="Courier New"/>
              </a:rPr>
              <a:t>=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data[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"test"</a:t>
            </a:r>
            <a:r>
              <a:rPr sz="750" spc="-5" dirty="0">
                <a:latin typeface="Courier New"/>
                <a:cs typeface="Courier New"/>
              </a:rPr>
              <a:t>][0,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0][</a:t>
            </a:r>
            <a:r>
              <a:rPr sz="750" spc="-5" dirty="0">
                <a:solidFill>
                  <a:srgbClr val="CE9178"/>
                </a:solidFill>
                <a:latin typeface="Courier New"/>
                <a:cs typeface="Courier New"/>
              </a:rPr>
              <a:t>"labels"</a:t>
            </a:r>
            <a:r>
              <a:rPr sz="750" spc="-5" dirty="0">
                <a:latin typeface="Courier New"/>
                <a:cs typeface="Courier New"/>
              </a:rPr>
              <a:t>][0,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750" spc="-5" dirty="0">
                <a:latin typeface="Courier New"/>
                <a:cs typeface="Courier New"/>
              </a:rPr>
              <a:t>0].flatten()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08499" y="4445000"/>
            <a:ext cx="1594485" cy="344805"/>
          </a:xfrm>
          <a:prstGeom prst="rect">
            <a:avLst/>
          </a:prstGeom>
          <a:solidFill>
            <a:srgbClr val="EEEEEE"/>
          </a:solidFill>
          <a:ln w="19049">
            <a:solidFill>
              <a:srgbClr val="A4D8F4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195"/>
              </a:spcBef>
            </a:pPr>
            <a:r>
              <a:rPr sz="750" dirty="0">
                <a:solidFill>
                  <a:srgbClr val="6AA94F"/>
                </a:solidFill>
                <a:latin typeface="Courier New"/>
                <a:cs typeface="Courier New"/>
              </a:rPr>
              <a:t>#</a:t>
            </a:r>
            <a:r>
              <a:rPr sz="750" spc="-25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Remove</a:t>
            </a:r>
            <a:r>
              <a:rPr sz="750" spc="-25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data</a:t>
            </a:r>
            <a:r>
              <a:rPr sz="750" spc="-25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when</a:t>
            </a:r>
            <a:r>
              <a:rPr sz="750" spc="-20" dirty="0">
                <a:solidFill>
                  <a:srgbClr val="6AA94F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6AA94F"/>
                </a:solidFill>
                <a:latin typeface="Courier New"/>
                <a:cs typeface="Courier New"/>
              </a:rPr>
              <a:t>loaded</a:t>
            </a:r>
            <a:endParaRPr sz="750">
              <a:latin typeface="Courier New"/>
              <a:cs typeface="Courier New"/>
            </a:endParaRPr>
          </a:p>
          <a:p>
            <a:pPr marL="8255">
              <a:lnSpc>
                <a:spcPct val="100000"/>
              </a:lnSpc>
              <a:spcBef>
                <a:spcPts val="320"/>
              </a:spcBef>
            </a:pPr>
            <a:r>
              <a:rPr sz="750" spc="-5" dirty="0">
                <a:latin typeface="Courier New"/>
                <a:cs typeface="Courier New"/>
              </a:rPr>
              <a:t>os.remove(file_name)</a:t>
            </a:r>
            <a:endParaRPr sz="7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99379" y="1427624"/>
            <a:ext cx="41275" cy="639445"/>
            <a:chOff x="2399379" y="1427624"/>
            <a:chExt cx="41275" cy="639445"/>
          </a:xfrm>
        </p:grpSpPr>
        <p:sp>
          <p:nvSpPr>
            <p:cNvPr id="20" name="object 20"/>
            <p:cNvSpPr/>
            <p:nvPr/>
          </p:nvSpPr>
          <p:spPr>
            <a:xfrm>
              <a:off x="2419874" y="1427624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5">
                  <a:moveTo>
                    <a:pt x="0" y="0"/>
                  </a:moveTo>
                  <a:lnTo>
                    <a:pt x="0" y="590849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4142" y="2018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04142" y="2018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397654" y="2501400"/>
            <a:ext cx="41275" cy="639445"/>
            <a:chOff x="2397654" y="2501400"/>
            <a:chExt cx="41275" cy="639445"/>
          </a:xfrm>
        </p:grpSpPr>
        <p:sp>
          <p:nvSpPr>
            <p:cNvPr id="24" name="object 24"/>
            <p:cNvSpPr/>
            <p:nvPr/>
          </p:nvSpPr>
          <p:spPr>
            <a:xfrm>
              <a:off x="2418150" y="2501400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5">
                  <a:moveTo>
                    <a:pt x="0" y="0"/>
                  </a:moveTo>
                  <a:lnTo>
                    <a:pt x="0" y="590849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02417" y="309225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02417" y="309225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407179" y="3600749"/>
            <a:ext cx="41275" cy="639445"/>
            <a:chOff x="2407179" y="3600749"/>
            <a:chExt cx="41275" cy="639445"/>
          </a:xfrm>
        </p:grpSpPr>
        <p:sp>
          <p:nvSpPr>
            <p:cNvPr id="28" name="object 28"/>
            <p:cNvSpPr/>
            <p:nvPr/>
          </p:nvSpPr>
          <p:spPr>
            <a:xfrm>
              <a:off x="2427675" y="3600749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5">
                  <a:moveTo>
                    <a:pt x="0" y="0"/>
                  </a:moveTo>
                  <a:lnTo>
                    <a:pt x="0" y="590849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11942" y="41915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11942" y="41915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6925" y="12"/>
            <a:ext cx="1217074" cy="845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7391" y="3295079"/>
            <a:ext cx="234569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0" marR="5080" indent="-400685">
              <a:lnSpc>
                <a:spcPct val="130800"/>
              </a:lnSpc>
              <a:spcBef>
                <a:spcPts val="100"/>
              </a:spcBef>
            </a:pP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data.reshape( (data.shape[0], </a:t>
            </a:r>
            <a:r>
              <a:rPr sz="1050" spc="-620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28,</a:t>
            </a:r>
            <a:r>
              <a:rPr sz="1050" spc="-20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28),</a:t>
            </a:r>
            <a:r>
              <a:rPr sz="1050" spc="-15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order='F')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653" y="365624"/>
            <a:ext cx="2552065" cy="320040"/>
          </a:xfrm>
          <a:prstGeom prst="rect">
            <a:avLst/>
          </a:prstGeom>
          <a:solidFill>
            <a:srgbClr val="A4D8F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spc="-25" dirty="0"/>
              <a:t>Prepro</a:t>
            </a:r>
            <a:r>
              <a:rPr spc="-65" dirty="0"/>
              <a:t>c</a:t>
            </a:r>
            <a:r>
              <a:rPr spc="-90" dirty="0"/>
              <a:t>essing</a:t>
            </a:r>
            <a:r>
              <a:rPr spc="-105" dirty="0"/>
              <a:t> </a:t>
            </a:r>
            <a:r>
              <a:rPr spc="-85" dirty="0"/>
              <a:t>image</a:t>
            </a:r>
            <a:r>
              <a:rPr spc="-105" dirty="0"/>
              <a:t> </a:t>
            </a:r>
            <a:r>
              <a:rPr spc="-25" dirty="0"/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97179" y="1028987"/>
            <a:ext cx="1385570" cy="375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1585"/>
              </a:lnSpc>
              <a:spcBef>
                <a:spcPts val="100"/>
              </a:spcBef>
            </a:pPr>
            <a:r>
              <a:rPr sz="1400" spc="25" dirty="0">
                <a:latin typeface="Tahoma"/>
                <a:cs typeface="Tahoma"/>
              </a:rPr>
              <a:t>Tkinter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ts val="1165"/>
              </a:lnSpc>
            </a:pP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loaded</a:t>
            </a:r>
            <a:r>
              <a:rPr sz="1050" spc="-45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from</a:t>
            </a:r>
            <a:r>
              <a:rPr sz="1050" spc="-40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drive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29779" y="1363275"/>
            <a:ext cx="41275" cy="406400"/>
            <a:chOff x="2029779" y="1363275"/>
            <a:chExt cx="41275" cy="406400"/>
          </a:xfrm>
        </p:grpSpPr>
        <p:sp>
          <p:nvSpPr>
            <p:cNvPr id="6" name="object 6"/>
            <p:cNvSpPr/>
            <p:nvPr/>
          </p:nvSpPr>
          <p:spPr>
            <a:xfrm>
              <a:off x="2050275" y="1363275"/>
              <a:ext cx="0" cy="358775"/>
            </a:xfrm>
            <a:custGeom>
              <a:avLst/>
              <a:gdLst/>
              <a:ahLst/>
              <a:cxnLst/>
              <a:rect l="l" t="t" r="r" b="b"/>
              <a:pathLst>
                <a:path h="358775">
                  <a:moveTo>
                    <a:pt x="0" y="0"/>
                  </a:moveTo>
                  <a:lnTo>
                    <a:pt x="0" y="358349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34542" y="17216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4542" y="17216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97390" y="1012697"/>
            <a:ext cx="1305560" cy="42735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25"/>
              </a:spcBef>
            </a:pPr>
            <a:r>
              <a:rPr sz="1400" spc="35" dirty="0">
                <a:latin typeface="Tahoma"/>
                <a:cs typeface="Tahoma"/>
              </a:rPr>
              <a:t>EMNIST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loaded</a:t>
            </a:r>
            <a:r>
              <a:rPr sz="1050" spc="-45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from</a:t>
            </a:r>
            <a:r>
              <a:rPr sz="1050" spc="-40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site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45331" y="1358512"/>
            <a:ext cx="41275" cy="320040"/>
            <a:chOff x="4545331" y="1358512"/>
            <a:chExt cx="41275" cy="320040"/>
          </a:xfrm>
        </p:grpSpPr>
        <p:sp>
          <p:nvSpPr>
            <p:cNvPr id="11" name="object 11"/>
            <p:cNvSpPr/>
            <p:nvPr/>
          </p:nvSpPr>
          <p:spPr>
            <a:xfrm>
              <a:off x="4565822" y="1363275"/>
              <a:ext cx="6350" cy="267335"/>
            </a:xfrm>
            <a:custGeom>
              <a:avLst/>
              <a:gdLst/>
              <a:ahLst/>
              <a:cxnLst/>
              <a:rect l="l" t="t" r="r" b="b"/>
              <a:pathLst>
                <a:path w="6350" h="267335">
                  <a:moveTo>
                    <a:pt x="6177" y="0"/>
                  </a:moveTo>
                  <a:lnTo>
                    <a:pt x="0" y="266865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50094" y="162977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4727" y="43577"/>
                  </a:moveTo>
                  <a:lnTo>
                    <a:pt x="0" y="0"/>
                  </a:lnTo>
                  <a:lnTo>
                    <a:pt x="31456" y="728"/>
                  </a:lnTo>
                  <a:lnTo>
                    <a:pt x="14727" y="43577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50094" y="162977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4727" y="43577"/>
                  </a:lnTo>
                  <a:lnTo>
                    <a:pt x="31456" y="72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53679" y="1028987"/>
            <a:ext cx="1385570" cy="375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 algn="ctr">
              <a:lnSpc>
                <a:spcPts val="1585"/>
              </a:lnSpc>
              <a:spcBef>
                <a:spcPts val="100"/>
              </a:spcBef>
            </a:pPr>
            <a:r>
              <a:rPr sz="1400" spc="25" dirty="0">
                <a:latin typeface="Tahoma"/>
                <a:cs typeface="Tahoma"/>
              </a:rPr>
              <a:t>Came</a:t>
            </a:r>
            <a:r>
              <a:rPr sz="1400" spc="-15" dirty="0">
                <a:latin typeface="Tahoma"/>
                <a:cs typeface="Tahoma"/>
              </a:rPr>
              <a:t>r</a:t>
            </a:r>
            <a:r>
              <a:rPr sz="1400" spc="-30" dirty="0">
                <a:latin typeface="Tahoma"/>
                <a:cs typeface="Tahoma"/>
              </a:rPr>
              <a:t>a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ts val="1165"/>
              </a:lnSpc>
            </a:pP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loaded</a:t>
            </a:r>
            <a:r>
              <a:rPr sz="1050" spc="-45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from</a:t>
            </a:r>
            <a:r>
              <a:rPr sz="1050" spc="-40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drive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5419" y="3163512"/>
            <a:ext cx="18916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latin typeface="Tahoma"/>
                <a:cs typeface="Tahoma"/>
              </a:rPr>
              <a:t>1D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into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28x28</a:t>
            </a:r>
            <a:r>
              <a:rPr sz="1400" spc="10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2D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ar</a:t>
            </a:r>
            <a:r>
              <a:rPr sz="1400" spc="-5" dirty="0">
                <a:latin typeface="Tahoma"/>
                <a:cs typeface="Tahoma"/>
              </a:rPr>
              <a:t>r</a:t>
            </a: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15" dirty="0"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10736" y="3296733"/>
            <a:ext cx="1884680" cy="41275"/>
            <a:chOff x="5410736" y="3296733"/>
            <a:chExt cx="1884680" cy="41275"/>
          </a:xfrm>
        </p:grpSpPr>
        <p:sp>
          <p:nvSpPr>
            <p:cNvPr id="17" name="object 17"/>
            <p:cNvSpPr/>
            <p:nvPr/>
          </p:nvSpPr>
          <p:spPr>
            <a:xfrm>
              <a:off x="5458723" y="3302100"/>
              <a:ext cx="1831975" cy="15240"/>
            </a:xfrm>
            <a:custGeom>
              <a:avLst/>
              <a:gdLst/>
              <a:ahLst/>
              <a:cxnLst/>
              <a:rect l="l" t="t" r="r" b="b"/>
              <a:pathLst>
                <a:path w="1831975" h="15239">
                  <a:moveTo>
                    <a:pt x="1831351" y="0"/>
                  </a:moveTo>
                  <a:lnTo>
                    <a:pt x="0" y="15127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15499" y="33014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53" y="31464"/>
                  </a:moveTo>
                  <a:lnTo>
                    <a:pt x="0" y="16089"/>
                  </a:lnTo>
                  <a:lnTo>
                    <a:pt x="43093" y="0"/>
                  </a:lnTo>
                  <a:lnTo>
                    <a:pt x="43353" y="31464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15499" y="330149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093" y="0"/>
                  </a:moveTo>
                  <a:lnTo>
                    <a:pt x="0" y="16089"/>
                  </a:lnTo>
                  <a:lnTo>
                    <a:pt x="43353" y="31464"/>
                  </a:lnTo>
                  <a:lnTo>
                    <a:pt x="43093" y="0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679047" y="3161570"/>
            <a:ext cx="178625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90"/>
              </a:lnSpc>
              <a:spcBef>
                <a:spcPts val="100"/>
              </a:spcBef>
            </a:pPr>
            <a:r>
              <a:rPr sz="1400" spc="15" dirty="0">
                <a:latin typeface="Tahoma"/>
                <a:cs typeface="Tahoma"/>
              </a:rPr>
              <a:t>normalization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ts val="1170"/>
              </a:lnSpc>
            </a:pP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pixels</a:t>
            </a:r>
            <a:r>
              <a:rPr sz="1050" spc="-35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888888"/>
                </a:solidFill>
                <a:latin typeface="Courier New"/>
                <a:cs typeface="Courier New"/>
              </a:rPr>
              <a:t>=</a:t>
            </a:r>
            <a:r>
              <a:rPr sz="1050" spc="-30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pixels/</a:t>
            </a:r>
            <a:r>
              <a:rPr sz="1050" spc="-25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B5CEA8"/>
                </a:solidFill>
                <a:latin typeface="Courier New"/>
                <a:cs typeface="Courier New"/>
              </a:rPr>
              <a:t>255.0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23371" y="1802613"/>
            <a:ext cx="1785620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940">
              <a:lnSpc>
                <a:spcPts val="1450"/>
              </a:lnSpc>
              <a:spcBef>
                <a:spcPts val="100"/>
              </a:spcBef>
            </a:pPr>
            <a:r>
              <a:rPr sz="1400" spc="10" dirty="0">
                <a:latin typeface="Tahoma"/>
                <a:cs typeface="Tahoma"/>
              </a:rPr>
              <a:t>Threshold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15" dirty="0">
                <a:latin typeface="Tahoma"/>
                <a:cs typeface="Tahoma"/>
              </a:rPr>
              <a:t>image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030"/>
              </a:lnSpc>
            </a:pP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empirically</a:t>
            </a:r>
            <a:r>
              <a:rPr sz="1050" spc="-80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determined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47332" y="3625696"/>
            <a:ext cx="41275" cy="247650"/>
            <a:chOff x="4547332" y="3625696"/>
            <a:chExt cx="41275" cy="247650"/>
          </a:xfrm>
        </p:grpSpPr>
        <p:sp>
          <p:nvSpPr>
            <p:cNvPr id="23" name="object 23"/>
            <p:cNvSpPr/>
            <p:nvPr/>
          </p:nvSpPr>
          <p:spPr>
            <a:xfrm>
              <a:off x="4567824" y="3630459"/>
              <a:ext cx="4445" cy="194945"/>
            </a:xfrm>
            <a:custGeom>
              <a:avLst/>
              <a:gdLst/>
              <a:ahLst/>
              <a:cxnLst/>
              <a:rect l="l" t="t" r="r" b="b"/>
              <a:pathLst>
                <a:path w="4445" h="194945">
                  <a:moveTo>
                    <a:pt x="4175" y="0"/>
                  </a:moveTo>
                  <a:lnTo>
                    <a:pt x="0" y="194862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52095" y="38249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4803" y="43552"/>
                  </a:moveTo>
                  <a:lnTo>
                    <a:pt x="0" y="0"/>
                  </a:lnTo>
                  <a:lnTo>
                    <a:pt x="31458" y="673"/>
                  </a:lnTo>
                  <a:lnTo>
                    <a:pt x="14803" y="43552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52095" y="38249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4803" y="43552"/>
                  </a:lnTo>
                  <a:lnTo>
                    <a:pt x="31458" y="67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545331" y="4242912"/>
            <a:ext cx="41275" cy="320040"/>
            <a:chOff x="4545331" y="4242912"/>
            <a:chExt cx="41275" cy="320040"/>
          </a:xfrm>
        </p:grpSpPr>
        <p:sp>
          <p:nvSpPr>
            <p:cNvPr id="27" name="object 27"/>
            <p:cNvSpPr/>
            <p:nvPr/>
          </p:nvSpPr>
          <p:spPr>
            <a:xfrm>
              <a:off x="4565822" y="4247674"/>
              <a:ext cx="6350" cy="267335"/>
            </a:xfrm>
            <a:custGeom>
              <a:avLst/>
              <a:gdLst/>
              <a:ahLst/>
              <a:cxnLst/>
              <a:rect l="l" t="t" r="r" b="b"/>
              <a:pathLst>
                <a:path w="6350" h="267335">
                  <a:moveTo>
                    <a:pt x="6177" y="0"/>
                  </a:moveTo>
                  <a:lnTo>
                    <a:pt x="0" y="266865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50094" y="451417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4727" y="43577"/>
                  </a:moveTo>
                  <a:lnTo>
                    <a:pt x="0" y="0"/>
                  </a:lnTo>
                  <a:lnTo>
                    <a:pt x="31456" y="727"/>
                  </a:lnTo>
                  <a:lnTo>
                    <a:pt x="14727" y="43577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50094" y="451417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4727" y="43577"/>
                  </a:lnTo>
                  <a:lnTo>
                    <a:pt x="31456" y="72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933414" y="3859538"/>
            <a:ext cx="3226435" cy="1099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 algn="ctr">
              <a:lnSpc>
                <a:spcPts val="1525"/>
              </a:lnSpc>
              <a:spcBef>
                <a:spcPts val="100"/>
              </a:spcBef>
            </a:pPr>
            <a:r>
              <a:rPr sz="1400" spc="-5" dirty="0">
                <a:latin typeface="Tahoma"/>
                <a:cs typeface="Tahoma"/>
              </a:rPr>
              <a:t>adjust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dimensionality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of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  <a:p>
            <a:pPr marL="43180" algn="ctr">
              <a:lnSpc>
                <a:spcPts val="1105"/>
              </a:lnSpc>
            </a:pP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data.reshape(#images,</a:t>
            </a:r>
            <a:r>
              <a:rPr sz="1050" spc="-25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B5CEA8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888888"/>
                </a:solidFill>
                <a:latin typeface="Courier New"/>
                <a:cs typeface="Courier New"/>
              </a:rPr>
              <a:t>,</a:t>
            </a:r>
            <a:r>
              <a:rPr sz="1050" spc="-20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B5CEA8"/>
                </a:solidFill>
                <a:latin typeface="Courier New"/>
                <a:cs typeface="Courier New"/>
              </a:rPr>
              <a:t>28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,</a:t>
            </a:r>
            <a:r>
              <a:rPr sz="1050" spc="-20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B5CEA8"/>
                </a:solidFill>
                <a:latin typeface="Courier New"/>
                <a:cs typeface="Courier New"/>
              </a:rPr>
              <a:t>28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Courier New"/>
              <a:cs typeface="Courier New"/>
            </a:endParaRPr>
          </a:p>
          <a:p>
            <a:pPr marL="44450" algn="ctr">
              <a:lnSpc>
                <a:spcPct val="100000"/>
              </a:lnSpc>
            </a:pPr>
            <a:r>
              <a:rPr sz="1400" spc="5" dirty="0">
                <a:latin typeface="Tahoma"/>
                <a:cs typeface="Tahoma"/>
              </a:rPr>
              <a:t>co</a:t>
            </a:r>
            <a:r>
              <a:rPr sz="1400" spc="-20" dirty="0">
                <a:latin typeface="Tahoma"/>
                <a:cs typeface="Tahoma"/>
              </a:rPr>
              <a:t>n</a:t>
            </a:r>
            <a:r>
              <a:rPr sz="1400" spc="-5" dirty="0">
                <a:latin typeface="Tahoma"/>
                <a:cs typeface="Tahoma"/>
              </a:rPr>
              <a:t>v</a:t>
            </a:r>
            <a:r>
              <a:rPr sz="1400" spc="35" dirty="0">
                <a:latin typeface="Tahoma"/>
                <a:cs typeface="Tahoma"/>
              </a:rPr>
              <a:t>ert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to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p</a:t>
            </a:r>
            <a:r>
              <a:rPr sz="1400" spc="25" dirty="0">
                <a:latin typeface="Tahoma"/>
                <a:cs typeface="Tahoma"/>
              </a:rPr>
              <a:t>ytorch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tensors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torch.from_numpy(data).</a:t>
            </a:r>
            <a:r>
              <a:rPr sz="1050" spc="-5" dirty="0">
                <a:solidFill>
                  <a:srgbClr val="4EC9B0"/>
                </a:solidFill>
                <a:latin typeface="Courier New"/>
                <a:cs typeface="Courier New"/>
              </a:rPr>
              <a:t>type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(torch.</a:t>
            </a:r>
            <a:r>
              <a:rPr sz="1050" spc="-5" dirty="0">
                <a:solidFill>
                  <a:srgbClr val="4EC9B0"/>
                </a:solidFill>
                <a:latin typeface="Courier New"/>
                <a:cs typeface="Courier New"/>
              </a:rPr>
              <a:t>float</a:t>
            </a:r>
            <a:r>
              <a:rPr sz="1050" spc="-5" dirty="0">
                <a:solidFill>
                  <a:srgbClr val="888888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65437" y="2240125"/>
            <a:ext cx="1701164" cy="344805"/>
            <a:chOff x="4565437" y="2240125"/>
            <a:chExt cx="1701164" cy="344805"/>
          </a:xfrm>
        </p:grpSpPr>
        <p:sp>
          <p:nvSpPr>
            <p:cNvPr id="32" name="object 32"/>
            <p:cNvSpPr/>
            <p:nvPr/>
          </p:nvSpPr>
          <p:spPr>
            <a:xfrm>
              <a:off x="4570200" y="2244887"/>
              <a:ext cx="1649095" cy="320040"/>
            </a:xfrm>
            <a:custGeom>
              <a:avLst/>
              <a:gdLst/>
              <a:ahLst/>
              <a:cxnLst/>
              <a:rect l="l" t="t" r="r" b="b"/>
              <a:pathLst>
                <a:path w="1649095" h="320039">
                  <a:moveTo>
                    <a:pt x="0" y="0"/>
                  </a:moveTo>
                  <a:lnTo>
                    <a:pt x="1648794" y="319720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16000" y="254916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890"/>
                  </a:moveTo>
                  <a:lnTo>
                    <a:pt x="5990" y="0"/>
                  </a:lnTo>
                  <a:lnTo>
                    <a:pt x="45429" y="23673"/>
                  </a:lnTo>
                  <a:lnTo>
                    <a:pt x="0" y="30890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000" y="254916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890"/>
                  </a:moveTo>
                  <a:lnTo>
                    <a:pt x="45429" y="23673"/>
                  </a:lnTo>
                  <a:lnTo>
                    <a:pt x="5990" y="0"/>
                  </a:lnTo>
                  <a:lnTo>
                    <a:pt x="0" y="30890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77029" y="2333600"/>
            <a:ext cx="2426335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0" marR="516255" indent="-41275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ahoma"/>
                <a:cs typeface="Tahoma"/>
              </a:rPr>
              <a:t>downscale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to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28x28  </a:t>
            </a:r>
            <a:r>
              <a:rPr sz="1400" spc="-5" dirty="0">
                <a:latin typeface="Tahoma"/>
                <a:cs typeface="Tahoma"/>
              </a:rPr>
              <a:t>greyscale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ts val="880"/>
              </a:lnSpc>
            </a:pPr>
            <a:r>
              <a:rPr sz="750" spc="-5" dirty="0">
                <a:solidFill>
                  <a:srgbClr val="888888"/>
                </a:solidFill>
                <a:latin typeface="Courier New"/>
                <a:cs typeface="Courier New"/>
              </a:rPr>
              <a:t>Image.</a:t>
            </a:r>
            <a:r>
              <a:rPr sz="750" spc="-5" dirty="0">
                <a:solidFill>
                  <a:srgbClr val="B5CEA8"/>
                </a:solidFill>
                <a:latin typeface="Courier New"/>
                <a:cs typeface="Courier New"/>
              </a:rPr>
              <a:t>open</a:t>
            </a:r>
            <a:r>
              <a:rPr sz="750" spc="-5" dirty="0">
                <a:solidFill>
                  <a:srgbClr val="888888"/>
                </a:solidFill>
                <a:latin typeface="Courier New"/>
                <a:cs typeface="Courier New"/>
              </a:rPr>
              <a:t>(infilename)</a:t>
            </a:r>
            <a:endParaRPr sz="750">
              <a:latin typeface="Courier New"/>
              <a:cs typeface="Courier New"/>
            </a:endParaRPr>
          </a:p>
          <a:p>
            <a:pPr marL="12700" marR="5080" indent="-635" algn="ctr">
              <a:lnSpc>
                <a:spcPct val="135700"/>
              </a:lnSpc>
            </a:pPr>
            <a:r>
              <a:rPr sz="750" spc="-5" dirty="0">
                <a:solidFill>
                  <a:srgbClr val="888888"/>
                </a:solidFill>
                <a:latin typeface="Courier New"/>
                <a:cs typeface="Courier New"/>
              </a:rPr>
              <a:t>ImageOps.grayscale(img) </a:t>
            </a:r>
            <a:r>
              <a:rPr sz="750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888888"/>
                </a:solidFill>
                <a:latin typeface="Courier New"/>
                <a:cs typeface="Courier New"/>
              </a:rPr>
              <a:t>img_gray.resize((</a:t>
            </a:r>
            <a:r>
              <a:rPr sz="750" spc="-5" dirty="0">
                <a:solidFill>
                  <a:srgbClr val="B5CEA8"/>
                </a:solidFill>
                <a:latin typeface="Courier New"/>
                <a:cs typeface="Courier New"/>
              </a:rPr>
              <a:t>28</a:t>
            </a:r>
            <a:r>
              <a:rPr sz="750" spc="-5" dirty="0">
                <a:solidFill>
                  <a:srgbClr val="DCDCDC"/>
                </a:solidFill>
                <a:latin typeface="Courier New"/>
                <a:cs typeface="Courier New"/>
              </a:rPr>
              <a:t>,</a:t>
            </a:r>
            <a:r>
              <a:rPr sz="750" spc="-35" dirty="0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B5CEA8"/>
                </a:solidFill>
                <a:latin typeface="Courier New"/>
                <a:cs typeface="Courier New"/>
              </a:rPr>
              <a:t>28</a:t>
            </a:r>
            <a:r>
              <a:rPr sz="750" spc="-5" dirty="0">
                <a:solidFill>
                  <a:srgbClr val="888888"/>
                </a:solidFill>
                <a:latin typeface="Courier New"/>
                <a:cs typeface="Courier New"/>
              </a:rPr>
              <a:t>),</a:t>
            </a:r>
            <a:r>
              <a:rPr sz="750" spc="-35" dirty="0">
                <a:solidFill>
                  <a:srgbClr val="888888"/>
                </a:solidFill>
                <a:latin typeface="Courier New"/>
                <a:cs typeface="Courier New"/>
              </a:rPr>
              <a:t> </a:t>
            </a:r>
            <a:r>
              <a:rPr sz="750" spc="-5" dirty="0">
                <a:solidFill>
                  <a:srgbClr val="888888"/>
                </a:solidFill>
                <a:latin typeface="Courier New"/>
                <a:cs typeface="Courier New"/>
              </a:rPr>
              <a:t>Image.ANTIALIAS)</a:t>
            </a:r>
            <a:endParaRPr sz="750">
              <a:latin typeface="Courier New"/>
              <a:cs typeface="Courier New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178500" y="1451012"/>
            <a:ext cx="41275" cy="737235"/>
            <a:chOff x="7178500" y="1451012"/>
            <a:chExt cx="41275" cy="737235"/>
          </a:xfrm>
        </p:grpSpPr>
        <p:sp>
          <p:nvSpPr>
            <p:cNvPr id="37" name="object 37"/>
            <p:cNvSpPr/>
            <p:nvPr/>
          </p:nvSpPr>
          <p:spPr>
            <a:xfrm>
              <a:off x="7198995" y="1455774"/>
              <a:ext cx="635" cy="684530"/>
            </a:xfrm>
            <a:custGeom>
              <a:avLst/>
              <a:gdLst/>
              <a:ahLst/>
              <a:cxnLst/>
              <a:rect l="l" t="t" r="r" b="b"/>
              <a:pathLst>
                <a:path w="634" h="684530">
                  <a:moveTo>
                    <a:pt x="553" y="0"/>
                  </a:moveTo>
                  <a:lnTo>
                    <a:pt x="0" y="684149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83263" y="213991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697" y="43238"/>
                  </a:moveTo>
                  <a:lnTo>
                    <a:pt x="0" y="0"/>
                  </a:lnTo>
                  <a:lnTo>
                    <a:pt x="31465" y="25"/>
                  </a:lnTo>
                  <a:lnTo>
                    <a:pt x="15697" y="43238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83263" y="213991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697" y="43238"/>
                  </a:lnTo>
                  <a:lnTo>
                    <a:pt x="31465" y="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499737" y="1844562"/>
            <a:ext cx="108712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latin typeface="Tahoma"/>
                <a:cs typeface="Tahoma"/>
              </a:rPr>
              <a:t>Divide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in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sets</a:t>
            </a:r>
            <a:endParaRPr sz="1400">
              <a:latin typeface="Tahoma"/>
              <a:cs typeface="Tahoma"/>
            </a:endParaRPr>
          </a:p>
          <a:p>
            <a:pPr marL="302895" indent="-290830">
              <a:lnSpc>
                <a:spcPct val="100000"/>
              </a:lnSpc>
              <a:buChar char="-"/>
              <a:tabLst>
                <a:tab pos="302895" algn="l"/>
                <a:tab pos="303530" algn="l"/>
              </a:tabLst>
            </a:pPr>
            <a:r>
              <a:rPr sz="1400" spc="15" dirty="0">
                <a:latin typeface="Tahoma"/>
                <a:cs typeface="Tahoma"/>
              </a:rPr>
              <a:t>train</a:t>
            </a:r>
            <a:endParaRPr sz="1400">
              <a:latin typeface="Tahoma"/>
              <a:cs typeface="Tahoma"/>
            </a:endParaRPr>
          </a:p>
          <a:p>
            <a:pPr marL="302895" indent="-290830">
              <a:lnSpc>
                <a:spcPct val="100000"/>
              </a:lnSpc>
              <a:buChar char="-"/>
              <a:tabLst>
                <a:tab pos="302895" algn="l"/>
                <a:tab pos="303530" algn="l"/>
              </a:tabLst>
            </a:pPr>
            <a:r>
              <a:rPr sz="1400" spc="15" dirty="0">
                <a:latin typeface="Tahoma"/>
                <a:cs typeface="Tahoma"/>
              </a:rPr>
              <a:t>validation</a:t>
            </a:r>
            <a:endParaRPr sz="1400">
              <a:latin typeface="Tahoma"/>
              <a:cs typeface="Tahoma"/>
            </a:endParaRPr>
          </a:p>
          <a:p>
            <a:pPr marL="302895" indent="-290830">
              <a:lnSpc>
                <a:spcPct val="100000"/>
              </a:lnSpc>
              <a:buChar char="-"/>
              <a:tabLst>
                <a:tab pos="302895" algn="l"/>
                <a:tab pos="303530" algn="l"/>
              </a:tabLst>
            </a:pPr>
            <a:r>
              <a:rPr sz="1400" spc="20" dirty="0">
                <a:latin typeface="Tahoma"/>
                <a:cs typeface="Tahoma"/>
              </a:rPr>
              <a:t>test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124012" y="3275604"/>
            <a:ext cx="511175" cy="41275"/>
            <a:chOff x="3124012" y="3275604"/>
            <a:chExt cx="511175" cy="41275"/>
          </a:xfrm>
        </p:grpSpPr>
        <p:sp>
          <p:nvSpPr>
            <p:cNvPr id="42" name="object 42"/>
            <p:cNvSpPr/>
            <p:nvPr/>
          </p:nvSpPr>
          <p:spPr>
            <a:xfrm>
              <a:off x="3128774" y="3296099"/>
              <a:ext cx="458470" cy="1905"/>
            </a:xfrm>
            <a:custGeom>
              <a:avLst/>
              <a:gdLst/>
              <a:ahLst/>
              <a:cxnLst/>
              <a:rect l="l" t="t" r="r" b="b"/>
              <a:pathLst>
                <a:path w="458470" h="1904">
                  <a:moveTo>
                    <a:pt x="0" y="1600"/>
                  </a:moveTo>
                  <a:lnTo>
                    <a:pt x="458250" y="0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86970" y="32803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10" y="31465"/>
                  </a:moveTo>
                  <a:lnTo>
                    <a:pt x="0" y="0"/>
                  </a:lnTo>
                  <a:lnTo>
                    <a:pt x="43280" y="15581"/>
                  </a:lnTo>
                  <a:lnTo>
                    <a:pt x="110" y="31465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86970" y="32803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10" y="31465"/>
                  </a:moveTo>
                  <a:lnTo>
                    <a:pt x="43280" y="15581"/>
                  </a:lnTo>
                  <a:lnTo>
                    <a:pt x="0" y="0"/>
                  </a:lnTo>
                  <a:lnTo>
                    <a:pt x="110" y="31465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2029929" y="2802700"/>
            <a:ext cx="41275" cy="285750"/>
            <a:chOff x="2029929" y="2802700"/>
            <a:chExt cx="41275" cy="285750"/>
          </a:xfrm>
        </p:grpSpPr>
        <p:sp>
          <p:nvSpPr>
            <p:cNvPr id="46" name="object 46"/>
            <p:cNvSpPr/>
            <p:nvPr/>
          </p:nvSpPr>
          <p:spPr>
            <a:xfrm>
              <a:off x="2050425" y="2802700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0"/>
                  </a:moveTo>
                  <a:lnTo>
                    <a:pt x="0" y="237749"/>
                  </a:lnTo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34692" y="304045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A4D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34692" y="304045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4D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3239999" y="1012500"/>
            <a:ext cx="0" cy="1944370"/>
          </a:xfrm>
          <a:custGeom>
            <a:avLst/>
            <a:gdLst/>
            <a:ahLst/>
            <a:cxnLst/>
            <a:rect l="l" t="t" r="r" b="b"/>
            <a:pathLst>
              <a:path h="1944370">
                <a:moveTo>
                  <a:pt x="0" y="0"/>
                </a:moveTo>
                <a:lnTo>
                  <a:pt x="0" y="1943999"/>
                </a:lnTo>
              </a:path>
            </a:pathLst>
          </a:custGeom>
          <a:ln w="9524">
            <a:solidFill>
              <a:srgbClr val="A4D8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25550" y="1012500"/>
            <a:ext cx="635" cy="1063625"/>
          </a:xfrm>
          <a:custGeom>
            <a:avLst/>
            <a:gdLst/>
            <a:ahLst/>
            <a:cxnLst/>
            <a:rect l="l" t="t" r="r" b="b"/>
            <a:pathLst>
              <a:path w="635" h="1063625">
                <a:moveTo>
                  <a:pt x="599" y="0"/>
                </a:moveTo>
                <a:lnTo>
                  <a:pt x="0" y="1063199"/>
                </a:lnTo>
              </a:path>
            </a:pathLst>
          </a:custGeom>
          <a:ln w="9524">
            <a:solidFill>
              <a:srgbClr val="A4D8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0087" y="1420648"/>
            <a:ext cx="394611" cy="34619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4350" y="3360547"/>
            <a:ext cx="394599" cy="38986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28850" y="3360536"/>
            <a:ext cx="394599" cy="38988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9700" y="1431750"/>
            <a:ext cx="323999" cy="323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2678" y="1926773"/>
            <a:ext cx="7162891" cy="2830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17827" y="376524"/>
            <a:ext cx="1953895" cy="320040"/>
          </a:xfrm>
          <a:prstGeom prst="rect">
            <a:avLst/>
          </a:prstGeom>
          <a:solidFill>
            <a:srgbClr val="A4D8F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spc="-20" dirty="0"/>
              <a:t>M</a:t>
            </a:r>
            <a:r>
              <a:rPr spc="-50" dirty="0"/>
              <a:t>odel</a:t>
            </a:r>
            <a:r>
              <a:rPr spc="-105" dirty="0"/>
              <a:t> </a:t>
            </a:r>
            <a:r>
              <a:rPr spc="-35" dirty="0"/>
              <a:t>archit</a:t>
            </a:r>
            <a:r>
              <a:rPr spc="-60" dirty="0"/>
              <a:t>e</a:t>
            </a:r>
            <a:r>
              <a:rPr spc="-15" dirty="0"/>
              <a:t>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7451" y="1421640"/>
            <a:ext cx="571500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10" dirty="0">
                <a:solidFill>
                  <a:srgbClr val="4285F4"/>
                </a:solidFill>
                <a:latin typeface="Tahoma"/>
                <a:cs typeface="Tahoma"/>
              </a:rPr>
              <a:t>Input </a:t>
            </a:r>
            <a:r>
              <a:rPr sz="1100" spc="-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100" spc="25" dirty="0">
                <a:solidFill>
                  <a:srgbClr val="4285F4"/>
                </a:solidFill>
                <a:latin typeface="Tahoma"/>
                <a:cs typeface="Tahoma"/>
              </a:rPr>
              <a:t>28x28x1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0149" y="1431996"/>
            <a:ext cx="886460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35" dirty="0">
                <a:solidFill>
                  <a:srgbClr val="4285F4"/>
                </a:solidFill>
                <a:latin typeface="Tahoma"/>
                <a:cs typeface="Tahoma"/>
              </a:rPr>
              <a:t>Co</a:t>
            </a:r>
            <a:r>
              <a:rPr sz="1100" spc="10" dirty="0">
                <a:solidFill>
                  <a:srgbClr val="4285F4"/>
                </a:solidFill>
                <a:latin typeface="Tahoma"/>
                <a:cs typeface="Tahoma"/>
              </a:rPr>
              <a:t>n</a:t>
            </a:r>
            <a:r>
              <a:rPr sz="1100" dirty="0">
                <a:solidFill>
                  <a:srgbClr val="4285F4"/>
                </a:solidFill>
                <a:latin typeface="Tahoma"/>
                <a:cs typeface="Tahoma"/>
              </a:rPr>
              <a:t>v</a:t>
            </a:r>
            <a:r>
              <a:rPr sz="1100" spc="15" dirty="0">
                <a:solidFill>
                  <a:srgbClr val="4285F4"/>
                </a:solidFill>
                <a:latin typeface="Tahoma"/>
                <a:cs typeface="Tahoma"/>
              </a:rPr>
              <a:t>olution</a:t>
            </a:r>
            <a:r>
              <a:rPr sz="1100" spc="-13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100" spc="25" dirty="0">
                <a:solidFill>
                  <a:srgbClr val="4285F4"/>
                </a:solidFill>
                <a:latin typeface="Tahoma"/>
                <a:cs typeface="Tahoma"/>
              </a:rPr>
              <a:t>1  </a:t>
            </a:r>
            <a:r>
              <a:rPr sz="1100" spc="30" dirty="0">
                <a:solidFill>
                  <a:srgbClr val="4285F4"/>
                </a:solidFill>
                <a:latin typeface="Tahoma"/>
                <a:cs typeface="Tahoma"/>
              </a:rPr>
              <a:t>24x24x16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3099" y="1442341"/>
            <a:ext cx="889635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50" dirty="0">
                <a:solidFill>
                  <a:srgbClr val="4285F4"/>
                </a:solidFill>
                <a:latin typeface="Tahoma"/>
                <a:cs typeface="Tahoma"/>
              </a:rPr>
              <a:t>Max</a:t>
            </a:r>
            <a:r>
              <a:rPr sz="1100" spc="-13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100" spc="45" dirty="0">
                <a:solidFill>
                  <a:srgbClr val="4285F4"/>
                </a:solidFill>
                <a:latin typeface="Tahoma"/>
                <a:cs typeface="Tahoma"/>
              </a:rPr>
              <a:t>P</a:t>
            </a:r>
            <a:r>
              <a:rPr sz="1100" spc="5" dirty="0">
                <a:solidFill>
                  <a:srgbClr val="4285F4"/>
                </a:solidFill>
                <a:latin typeface="Tahoma"/>
                <a:cs typeface="Tahoma"/>
              </a:rPr>
              <a:t>ooling</a:t>
            </a:r>
            <a:r>
              <a:rPr sz="1100" spc="-13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100" spc="25" dirty="0">
                <a:solidFill>
                  <a:srgbClr val="4285F4"/>
                </a:solidFill>
                <a:latin typeface="Tahoma"/>
                <a:cs typeface="Tahoma"/>
              </a:rPr>
              <a:t>1  </a:t>
            </a:r>
            <a:r>
              <a:rPr sz="1100" spc="30" dirty="0">
                <a:solidFill>
                  <a:srgbClr val="4285F4"/>
                </a:solidFill>
                <a:latin typeface="Tahoma"/>
                <a:cs typeface="Tahoma"/>
              </a:rPr>
              <a:t>12x12x16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8762" y="1452690"/>
            <a:ext cx="889635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50" dirty="0">
                <a:solidFill>
                  <a:srgbClr val="4285F4"/>
                </a:solidFill>
                <a:latin typeface="Tahoma"/>
                <a:cs typeface="Tahoma"/>
              </a:rPr>
              <a:t>Max</a:t>
            </a:r>
            <a:r>
              <a:rPr sz="1100" spc="-13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100" spc="45" dirty="0">
                <a:solidFill>
                  <a:srgbClr val="4285F4"/>
                </a:solidFill>
                <a:latin typeface="Tahoma"/>
                <a:cs typeface="Tahoma"/>
              </a:rPr>
              <a:t>P</a:t>
            </a:r>
            <a:r>
              <a:rPr sz="1100" spc="5" dirty="0">
                <a:solidFill>
                  <a:srgbClr val="4285F4"/>
                </a:solidFill>
                <a:latin typeface="Tahoma"/>
                <a:cs typeface="Tahoma"/>
              </a:rPr>
              <a:t>ooling</a:t>
            </a:r>
            <a:r>
              <a:rPr sz="1100" spc="-13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100" spc="25" dirty="0">
                <a:solidFill>
                  <a:srgbClr val="4285F4"/>
                </a:solidFill>
                <a:latin typeface="Tahoma"/>
                <a:cs typeface="Tahoma"/>
              </a:rPr>
              <a:t>2  4x4x32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86050" y="1452690"/>
            <a:ext cx="886460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35" dirty="0">
                <a:solidFill>
                  <a:srgbClr val="4285F4"/>
                </a:solidFill>
                <a:latin typeface="Tahoma"/>
                <a:cs typeface="Tahoma"/>
              </a:rPr>
              <a:t>Co</a:t>
            </a:r>
            <a:r>
              <a:rPr sz="1100" spc="10" dirty="0">
                <a:solidFill>
                  <a:srgbClr val="4285F4"/>
                </a:solidFill>
                <a:latin typeface="Tahoma"/>
                <a:cs typeface="Tahoma"/>
              </a:rPr>
              <a:t>n</a:t>
            </a:r>
            <a:r>
              <a:rPr sz="1100" dirty="0">
                <a:solidFill>
                  <a:srgbClr val="4285F4"/>
                </a:solidFill>
                <a:latin typeface="Tahoma"/>
                <a:cs typeface="Tahoma"/>
              </a:rPr>
              <a:t>v</a:t>
            </a:r>
            <a:r>
              <a:rPr sz="1100" spc="15" dirty="0">
                <a:solidFill>
                  <a:srgbClr val="4285F4"/>
                </a:solidFill>
                <a:latin typeface="Tahoma"/>
                <a:cs typeface="Tahoma"/>
              </a:rPr>
              <a:t>olution</a:t>
            </a:r>
            <a:r>
              <a:rPr sz="1100" spc="-13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100" spc="25" dirty="0">
                <a:solidFill>
                  <a:srgbClr val="4285F4"/>
                </a:solidFill>
                <a:latin typeface="Tahoma"/>
                <a:cs typeface="Tahoma"/>
              </a:rPr>
              <a:t>2  8x8x32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3125" y="4216966"/>
            <a:ext cx="281305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45" dirty="0">
                <a:solidFill>
                  <a:srgbClr val="4285F4"/>
                </a:solidFill>
                <a:latin typeface="Tahoma"/>
                <a:cs typeface="Tahoma"/>
              </a:rPr>
              <a:t>FC1  </a:t>
            </a:r>
            <a:r>
              <a:rPr sz="1100" spc="35" dirty="0">
                <a:solidFill>
                  <a:srgbClr val="4285F4"/>
                </a:solidFill>
                <a:latin typeface="Tahoma"/>
                <a:cs typeface="Tahoma"/>
              </a:rPr>
              <a:t>512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5625" y="4216966"/>
            <a:ext cx="281305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45" dirty="0">
                <a:solidFill>
                  <a:srgbClr val="4285F4"/>
                </a:solidFill>
                <a:latin typeface="Tahoma"/>
                <a:cs typeface="Tahoma"/>
              </a:rPr>
              <a:t>FC2  </a:t>
            </a:r>
            <a:r>
              <a:rPr sz="1100" spc="35" dirty="0">
                <a:solidFill>
                  <a:srgbClr val="4285F4"/>
                </a:solidFill>
                <a:latin typeface="Tahoma"/>
                <a:cs typeface="Tahoma"/>
              </a:rPr>
              <a:t>128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68124" y="4216966"/>
            <a:ext cx="604520" cy="6038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spc="55" dirty="0">
                <a:solidFill>
                  <a:srgbClr val="4285F4"/>
                </a:solidFill>
                <a:latin typeface="Tahoma"/>
                <a:cs typeface="Tahoma"/>
              </a:rPr>
              <a:t>FC3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</a:pPr>
            <a:r>
              <a:rPr sz="1100" spc="20" dirty="0">
                <a:solidFill>
                  <a:srgbClr val="4285F4"/>
                </a:solidFill>
                <a:latin typeface="Tahoma"/>
                <a:cs typeface="Tahoma"/>
              </a:rPr>
              <a:t>Number </a:t>
            </a:r>
            <a:r>
              <a:rPr sz="1100" spc="2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100" spc="15" dirty="0">
                <a:solidFill>
                  <a:srgbClr val="4285F4"/>
                </a:solidFill>
                <a:latin typeface="Tahoma"/>
                <a:cs typeface="Tahoma"/>
              </a:rPr>
              <a:t>of</a:t>
            </a:r>
            <a:r>
              <a:rPr sz="1100" spc="-13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4285F4"/>
                </a:solidFill>
                <a:latin typeface="Tahoma"/>
                <a:cs typeface="Tahoma"/>
              </a:rPr>
              <a:t>classes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4321" y="2976412"/>
            <a:ext cx="47370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30" dirty="0">
                <a:solidFill>
                  <a:srgbClr val="4285F4"/>
                </a:solidFill>
                <a:latin typeface="Tahoma"/>
                <a:cs typeface="Tahoma"/>
              </a:rPr>
              <a:t>Output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45934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</a:t>
            </a:r>
            <a:r>
              <a:rPr spc="-50" dirty="0"/>
              <a:t>odel</a:t>
            </a:r>
            <a:r>
              <a:rPr spc="-105" dirty="0"/>
              <a:t> </a:t>
            </a:r>
            <a:r>
              <a:rPr spc="-35" dirty="0"/>
              <a:t>archit</a:t>
            </a:r>
            <a:r>
              <a:rPr spc="-60" dirty="0"/>
              <a:t>e</a:t>
            </a:r>
            <a:r>
              <a:rPr spc="-15" dirty="0"/>
              <a:t>cture</a:t>
            </a:r>
          </a:p>
        </p:txBody>
      </p:sp>
      <p:sp>
        <p:nvSpPr>
          <p:cNvPr id="3" name="object 3"/>
          <p:cNvSpPr/>
          <p:nvPr/>
        </p:nvSpPr>
        <p:spPr>
          <a:xfrm>
            <a:off x="805447" y="1497574"/>
            <a:ext cx="2325370" cy="156210"/>
          </a:xfrm>
          <a:custGeom>
            <a:avLst/>
            <a:gdLst/>
            <a:ahLst/>
            <a:cxnLst/>
            <a:rect l="l" t="t" r="r" b="b"/>
            <a:pathLst>
              <a:path w="2325370" h="156210">
                <a:moveTo>
                  <a:pt x="0" y="0"/>
                </a:moveTo>
                <a:lnTo>
                  <a:pt x="2325300" y="0"/>
                </a:lnTo>
                <a:lnTo>
                  <a:pt x="2325300" y="155699"/>
                </a:lnTo>
                <a:lnTo>
                  <a:pt x="0" y="155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A4D8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2673" y="2805400"/>
            <a:ext cx="408940" cy="156210"/>
          </a:xfrm>
          <a:custGeom>
            <a:avLst/>
            <a:gdLst/>
            <a:ahLst/>
            <a:cxnLst/>
            <a:rect l="l" t="t" r="r" b="b"/>
            <a:pathLst>
              <a:path w="408939" h="156210">
                <a:moveTo>
                  <a:pt x="0" y="0"/>
                </a:moveTo>
                <a:lnTo>
                  <a:pt x="408899" y="0"/>
                </a:lnTo>
                <a:lnTo>
                  <a:pt x="408899" y="155699"/>
                </a:lnTo>
                <a:lnTo>
                  <a:pt x="0" y="155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A4D8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2673" y="3156599"/>
            <a:ext cx="408940" cy="156210"/>
          </a:xfrm>
          <a:custGeom>
            <a:avLst/>
            <a:gdLst/>
            <a:ahLst/>
            <a:cxnLst/>
            <a:rect l="l" t="t" r="r" b="b"/>
            <a:pathLst>
              <a:path w="408939" h="156210">
                <a:moveTo>
                  <a:pt x="0" y="0"/>
                </a:moveTo>
                <a:lnTo>
                  <a:pt x="408899" y="0"/>
                </a:lnTo>
                <a:lnTo>
                  <a:pt x="408899" y="155699"/>
                </a:lnTo>
                <a:lnTo>
                  <a:pt x="0" y="155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A4D8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5450" y="3749625"/>
            <a:ext cx="2226310" cy="519430"/>
          </a:xfrm>
          <a:custGeom>
            <a:avLst/>
            <a:gdLst/>
            <a:ahLst/>
            <a:cxnLst/>
            <a:rect l="l" t="t" r="r" b="b"/>
            <a:pathLst>
              <a:path w="2226310" h="519429">
                <a:moveTo>
                  <a:pt x="1817223" y="155699"/>
                </a:moveTo>
                <a:lnTo>
                  <a:pt x="2226123" y="155699"/>
                </a:lnTo>
                <a:lnTo>
                  <a:pt x="2226123" y="311399"/>
                </a:lnTo>
                <a:lnTo>
                  <a:pt x="1817223" y="311399"/>
                </a:lnTo>
                <a:lnTo>
                  <a:pt x="1817223" y="155699"/>
                </a:lnTo>
                <a:close/>
              </a:path>
              <a:path w="2226310" h="519429">
                <a:moveTo>
                  <a:pt x="1817223" y="363599"/>
                </a:moveTo>
                <a:lnTo>
                  <a:pt x="2226123" y="363599"/>
                </a:lnTo>
                <a:lnTo>
                  <a:pt x="2226123" y="519299"/>
                </a:lnTo>
                <a:lnTo>
                  <a:pt x="1817223" y="519299"/>
                </a:lnTo>
                <a:lnTo>
                  <a:pt x="1817223" y="363599"/>
                </a:lnTo>
                <a:close/>
              </a:path>
              <a:path w="2226310" h="519429">
                <a:moveTo>
                  <a:pt x="0" y="0"/>
                </a:moveTo>
                <a:lnTo>
                  <a:pt x="1817099" y="0"/>
                </a:lnTo>
                <a:lnTo>
                  <a:pt x="1817099" y="155699"/>
                </a:lnTo>
                <a:lnTo>
                  <a:pt x="0" y="155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A4D8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E917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(16:9)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Designing CNN for Optical  Character Recognition</vt:lpstr>
      <vt:lpstr>Popular challenge in Computer Vision</vt:lpstr>
      <vt:lpstr>PowerPoint Presentation</vt:lpstr>
      <vt:lpstr>What is EMNIST Dataset</vt:lpstr>
      <vt:lpstr>Test datasets</vt:lpstr>
      <vt:lpstr>Loading EMNIST data</vt:lpstr>
      <vt:lpstr>Preprocessing image data</vt:lpstr>
      <vt:lpstr>Model architecture</vt:lpstr>
      <vt:lpstr>Model architecture</vt:lpstr>
      <vt:lpstr>Evaluation of the model using test statistics</vt:lpstr>
      <vt:lpstr>Confusion Matrix Test 1</vt:lpstr>
      <vt:lpstr>Confusion Matrix Test 2 and Test 3</vt:lpstr>
      <vt:lpstr>Limitations and 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Project</dc:title>
  <cp:revision>12</cp:revision>
  <dcterms:created xsi:type="dcterms:W3CDTF">2022-06-28T12:18:40Z</dcterms:created>
  <dcterms:modified xsi:type="dcterms:W3CDTF">2022-06-28T12:32:25Z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